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0EC06F-F5C6-45B1-AB08-7FBF0C914316}" type="datetimeFigureOut">
              <a:rPr lang="en-US" smtClean="0"/>
              <a:t>9/2/2008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91713C-1EC2-49ED-8728-F4A3A04897B2}"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611AA1-BEFA-4D6D-8701-1B6A8B7EABB0}" type="slidenum">
              <a:rPr lang="en-US"/>
              <a:pPr/>
              <a:t>1</a:t>
            </a:fld>
            <a:endParaRPr lang="en-US"/>
          </a:p>
        </p:txBody>
      </p:sp>
      <p:sp>
        <p:nvSpPr>
          <p:cNvPr id="61442" name="Rectangle 2"/>
          <p:cNvSpPr>
            <a:spLocks noRot="1" noChangeArrowheads="1" noTextEdit="1"/>
          </p:cNvSpPr>
          <p:nvPr>
            <p:ph type="sldImg"/>
          </p:nvPr>
        </p:nvSpPr>
        <p:spPr>
          <a:ln/>
        </p:spPr>
      </p:sp>
      <p:sp>
        <p:nvSpPr>
          <p:cNvPr id="61443" name="Rectangle 3"/>
          <p:cNvSpPr>
            <a:spLocks noGrp="1" noChangeArrowheads="1"/>
          </p:cNvSpPr>
          <p:nvPr>
            <p:ph type="body" idx="1"/>
          </p:nvPr>
        </p:nvSpPr>
        <p:spPr/>
        <p:txBody>
          <a:bodyPr/>
          <a:lstStyle/>
          <a:p>
            <a:r>
              <a:rPr lang="en-US"/>
              <a:t>Homework Quiz:</a:t>
            </a:r>
          </a:p>
          <a:p>
            <a:r>
              <a:rPr lang="en-US"/>
              <a:t>Page 85 #34 and #36</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B6A46D-9F53-4AD9-8A0C-EB9C4D131A93}" type="slidenum">
              <a:rPr lang="en-US"/>
              <a:pPr/>
              <a:t>19</a:t>
            </a:fld>
            <a:endParaRPr lang="en-US"/>
          </a:p>
        </p:txBody>
      </p:sp>
      <p:sp>
        <p:nvSpPr>
          <p:cNvPr id="89090" name="Rectangle 2"/>
          <p:cNvSpPr>
            <a:spLocks noRot="1" noChangeArrowheads="1" noTextEdit="1"/>
          </p:cNvSpPr>
          <p:nvPr>
            <p:ph type="sldImg"/>
          </p:nvPr>
        </p:nvSpPr>
        <p:spPr>
          <a:ln/>
        </p:spPr>
      </p:sp>
      <p:sp>
        <p:nvSpPr>
          <p:cNvPr id="89091" name="Rectangle 3"/>
          <p:cNvSpPr>
            <a:spLocks noGrp="1" noChangeArrowheads="1"/>
          </p:cNvSpPr>
          <p:nvPr>
            <p:ph type="body" idx="1"/>
          </p:nvPr>
        </p:nvSpPr>
        <p:spPr/>
        <p:txBody>
          <a:bodyPr/>
          <a:lstStyle/>
          <a:p>
            <a:r>
              <a:rPr lang="en-US"/>
              <a:t>100km x 0.6214 mi/km = 62.14 = 62.14 miles</a:t>
            </a:r>
          </a:p>
          <a:p>
            <a:r>
              <a:rPr lang="en-US"/>
              <a:t>5.5 g/cm3 x 1 kg / 1000g x 2.205 lb/1kg</a:t>
            </a:r>
          </a:p>
          <a:p>
            <a:r>
              <a:rPr lang="en-US"/>
              <a:t>	= 0.0121 pounds per cubic cm.</a:t>
            </a:r>
          </a:p>
          <a:p>
            <a:r>
              <a:rPr lang="en-US"/>
              <a:t>1 foot is 0.3048 meters, or 30.48 centimeters</a:t>
            </a:r>
          </a:p>
          <a:p>
            <a:r>
              <a:rPr lang="en-US"/>
              <a:t>so </a:t>
            </a:r>
          </a:p>
          <a:p>
            <a:r>
              <a:rPr lang="en-US"/>
              <a:t>1 ft3 = (30.48)^3 = 28,316.85 </a:t>
            </a:r>
          </a:p>
          <a:p>
            <a:r>
              <a:rPr lang="en-US"/>
              <a:t>5.5 g/cm3 = 0.0121 lb/cm3 x 28,316.85cm3/ft3</a:t>
            </a:r>
          </a:p>
          <a:p>
            <a:r>
              <a:rPr lang="en-US"/>
              <a:t>		= 343 pounds per cubic foot</a:t>
            </a:r>
          </a:p>
          <a:p>
            <a:r>
              <a:rPr lang="en-US"/>
              <a:t>25 x 1.6093 = 40.23 km/h</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6DE0AF-77D8-49A3-B708-6A9A70131446}" type="slidenum">
              <a:rPr lang="en-US"/>
              <a:pPr/>
              <a:t>21</a:t>
            </a:fld>
            <a:endParaRPr lang="en-US"/>
          </a:p>
        </p:txBody>
      </p:sp>
      <p:sp>
        <p:nvSpPr>
          <p:cNvPr id="92162" name="Rectangle 2"/>
          <p:cNvSpPr>
            <a:spLocks noRot="1" noChangeArrowheads="1" noTextEdit="1"/>
          </p:cNvSpPr>
          <p:nvPr>
            <p:ph type="sldImg"/>
          </p:nvPr>
        </p:nvSpPr>
        <p:spPr>
          <a:ln/>
        </p:spPr>
      </p:sp>
      <p:sp>
        <p:nvSpPr>
          <p:cNvPr id="92163" name="Rectangle 3"/>
          <p:cNvSpPr>
            <a:spLocks noGrp="1" noChangeArrowheads="1"/>
          </p:cNvSpPr>
          <p:nvPr>
            <p:ph type="body" idx="1"/>
          </p:nvPr>
        </p:nvSpPr>
        <p:spPr/>
        <p:txBody>
          <a:bodyPr/>
          <a:lstStyle/>
          <a:p>
            <a:r>
              <a:rPr lang="en-US"/>
              <a:t>Page 94</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C360FA-F1D0-46B9-BB35-692188019031}" type="slidenum">
              <a:rPr lang="en-US"/>
              <a:pPr/>
              <a:t>22</a:t>
            </a:fld>
            <a:endParaRPr lang="en-US"/>
          </a:p>
        </p:txBody>
      </p:sp>
      <p:sp>
        <p:nvSpPr>
          <p:cNvPr id="94210" name="Rectangle 2"/>
          <p:cNvSpPr>
            <a:spLocks noRot="1" noChangeArrowheads="1" noTextEdit="1"/>
          </p:cNvSpPr>
          <p:nvPr>
            <p:ph type="sldImg"/>
          </p:nvPr>
        </p:nvSpPr>
        <p:spPr>
          <a:ln/>
        </p:spPr>
      </p:sp>
      <p:sp>
        <p:nvSpPr>
          <p:cNvPr id="94211" name="Rectangle 3"/>
          <p:cNvSpPr>
            <a:spLocks noGrp="1" noChangeArrowheads="1"/>
          </p:cNvSpPr>
          <p:nvPr>
            <p:ph type="body" idx="1"/>
          </p:nvPr>
        </p:nvSpPr>
        <p:spPr/>
        <p:txBody>
          <a:bodyPr/>
          <a:lstStyle/>
          <a:p>
            <a:r>
              <a:rPr lang="en-US"/>
              <a:t>(-8)(1.8) + 32 = -14.4 + 32 = 18</a:t>
            </a:r>
            <a:r>
              <a:rPr lang="en-US">
                <a:sym typeface="Symbol" pitchFamily="18" charset="2"/>
              </a:rPr>
              <a:t></a:t>
            </a:r>
            <a:r>
              <a:rPr lang="en-US"/>
              <a:t>F</a:t>
            </a:r>
          </a:p>
          <a:p>
            <a:r>
              <a:rPr lang="en-US"/>
              <a:t>(15 – 32)/1.8 = -17/1.8 = -9.4ºC </a:t>
            </a:r>
          </a:p>
          <a:p>
            <a:r>
              <a:rPr lang="en-US"/>
              <a:t>(15)(1.8) + 32 = 27 + 32 = 59</a:t>
            </a:r>
            <a:r>
              <a:rPr lang="en-US">
                <a:sym typeface="Symbol" pitchFamily="18" charset="2"/>
              </a:rPr>
              <a:t></a:t>
            </a:r>
            <a:r>
              <a:rPr lang="en-US"/>
              <a:t>F</a:t>
            </a:r>
          </a:p>
          <a:p>
            <a:r>
              <a:rPr lang="en-US"/>
              <a:t>(75 – 32)/1.8 = 43/1.8 = 24</a:t>
            </a:r>
            <a:r>
              <a:rPr lang="en-US">
                <a:sym typeface="Symbol" pitchFamily="18" charset="2"/>
              </a:rPr>
              <a:t></a:t>
            </a:r>
            <a:r>
              <a:rPr lang="en-US"/>
              <a:t>C</a:t>
            </a:r>
          </a:p>
          <a:p>
            <a:r>
              <a:rPr lang="en-US"/>
              <a:t>(20 – 32)1.8 = -12/1.8 = -6.7</a:t>
            </a:r>
            <a:r>
              <a:rPr lang="en-US">
                <a:sym typeface="Symbol" pitchFamily="18" charset="2"/>
              </a:rPr>
              <a:t></a:t>
            </a:r>
            <a:r>
              <a:rPr lang="en-US"/>
              <a:t>C </a:t>
            </a:r>
          </a:p>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442259-3D6F-4D4D-AC82-F11A47694A23}" type="slidenum">
              <a:rPr lang="en-US"/>
              <a:pPr/>
              <a:t>23</a:t>
            </a:fld>
            <a:endParaRPr lang="en-US"/>
          </a:p>
        </p:txBody>
      </p:sp>
      <p:sp>
        <p:nvSpPr>
          <p:cNvPr id="96258" name="Rectangle 2"/>
          <p:cNvSpPr>
            <a:spLocks noRot="1" noChangeArrowheads="1" noTextEdit="1"/>
          </p:cNvSpPr>
          <p:nvPr>
            <p:ph type="sldImg"/>
          </p:nvPr>
        </p:nvSpPr>
        <p:spPr>
          <a:ln/>
        </p:spPr>
      </p:sp>
      <p:sp>
        <p:nvSpPr>
          <p:cNvPr id="96259" name="Rectangle 3"/>
          <p:cNvSpPr>
            <a:spLocks noGrp="1" noChangeArrowheads="1"/>
          </p:cNvSpPr>
          <p:nvPr>
            <p:ph type="body" idx="1"/>
          </p:nvPr>
        </p:nvSpPr>
        <p:spPr/>
        <p:txBody>
          <a:bodyPr/>
          <a:lstStyle/>
          <a:p>
            <a:r>
              <a:rPr lang="en-US"/>
              <a:t>-40 + 273.15 = 233.15</a:t>
            </a:r>
            <a:r>
              <a:rPr lang="en-US">
                <a:sym typeface="Symbol" pitchFamily="18" charset="2"/>
              </a:rPr>
              <a:t></a:t>
            </a:r>
            <a:r>
              <a:rPr lang="en-US"/>
              <a:t>K</a:t>
            </a:r>
          </a:p>
          <a:p>
            <a:r>
              <a:rPr lang="en-US"/>
              <a:t>400 - 273.15 = 126.85</a:t>
            </a:r>
            <a:r>
              <a:rPr lang="en-US">
                <a:sym typeface="Symbol" pitchFamily="18" charset="2"/>
              </a:rPr>
              <a:t></a:t>
            </a:r>
            <a:r>
              <a:rPr lang="en-US"/>
              <a:t>C</a:t>
            </a:r>
          </a:p>
          <a:p>
            <a:r>
              <a:rPr lang="en-US"/>
              <a:t>125 + 273.15 = 398.15</a:t>
            </a:r>
            <a:r>
              <a:rPr lang="en-US">
                <a:sym typeface="Symbol" pitchFamily="18" charset="2"/>
              </a:rPr>
              <a:t></a:t>
            </a:r>
            <a:r>
              <a:rPr lang="en-US"/>
              <a:t>K</a:t>
            </a:r>
          </a:p>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B8D02F-43C9-4A9F-A2CC-E8509BA3D5EE}" type="slidenum">
              <a:rPr lang="en-US"/>
              <a:pPr/>
              <a:t>25</a:t>
            </a:fld>
            <a:endParaRPr lang="en-US"/>
          </a:p>
        </p:txBody>
      </p:sp>
      <p:sp>
        <p:nvSpPr>
          <p:cNvPr id="99330" name="Rectangle 2"/>
          <p:cNvSpPr>
            <a:spLocks noRot="1" noChangeArrowheads="1" noTextEdit="1"/>
          </p:cNvSpPr>
          <p:nvPr>
            <p:ph type="sldImg"/>
          </p:nvPr>
        </p:nvSpPr>
        <p:spPr>
          <a:ln/>
        </p:spPr>
      </p:sp>
      <p:sp>
        <p:nvSpPr>
          <p:cNvPr id="99331" name="Rectangle 3"/>
          <p:cNvSpPr>
            <a:spLocks noGrp="1" noChangeArrowheads="1"/>
          </p:cNvSpPr>
          <p:nvPr>
            <p:ph type="body" idx="1"/>
          </p:nvPr>
        </p:nvSpPr>
        <p:spPr/>
        <p:txBody>
          <a:bodyPr/>
          <a:lstStyle/>
          <a:p>
            <a:r>
              <a:rPr lang="en-US" u="sng"/>
              <a:t>100 joules</a:t>
            </a:r>
            <a:r>
              <a:rPr lang="en-US"/>
              <a:t>	x  1 week  x  </a:t>
            </a:r>
            <a:r>
              <a:rPr lang="en-US" u="sng"/>
              <a:t>7days	</a:t>
            </a:r>
            <a:r>
              <a:rPr lang="en-US"/>
              <a:t>  x   </a:t>
            </a:r>
            <a:r>
              <a:rPr lang="en-US" u="sng"/>
              <a:t>24 hours</a:t>
            </a:r>
            <a:r>
              <a:rPr lang="en-US"/>
              <a:t>  x </a:t>
            </a:r>
            <a:r>
              <a:rPr lang="en-US" u="sng"/>
              <a:t>60 min</a:t>
            </a:r>
            <a:r>
              <a:rPr lang="en-US"/>
              <a:t>  x </a:t>
            </a:r>
            <a:r>
              <a:rPr lang="en-US" u="sng"/>
              <a:t>60 s</a:t>
            </a:r>
            <a:r>
              <a:rPr lang="en-US"/>
              <a:t>  </a:t>
            </a:r>
          </a:p>
          <a:p>
            <a:r>
              <a:rPr lang="en-US"/>
              <a:t>1 second			1 week		1 day	      1 hour      1 min</a:t>
            </a:r>
          </a:p>
          <a:p>
            <a:r>
              <a:rPr lang="en-US"/>
              <a:t>= 60,480,000 joule</a:t>
            </a:r>
          </a:p>
          <a:p>
            <a:r>
              <a:rPr lang="en-US"/>
              <a:t>60,480,000 joule   x    	</a:t>
            </a:r>
            <a:r>
              <a:rPr lang="en-US" u="sng"/>
              <a:t>1 kilo-watt hour</a:t>
            </a:r>
            <a:r>
              <a:rPr lang="en-US"/>
              <a:t>	= 16.8 kilo-watt hour</a:t>
            </a:r>
          </a:p>
          <a:p>
            <a:r>
              <a:rPr lang="en-US"/>
              <a:t>				3,600,000 joule</a:t>
            </a:r>
          </a:p>
          <a:p>
            <a:r>
              <a:rPr lang="en-US"/>
              <a:t>16.8 x 7 = 117.6 cents = $1.18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A01CDF-5163-4830-B66B-86E4ADB08E5D}" type="slidenum">
              <a:rPr lang="en-US"/>
              <a:pPr/>
              <a:t>26</a:t>
            </a:fld>
            <a:endParaRPr lang="en-US"/>
          </a:p>
        </p:txBody>
      </p:sp>
      <p:sp>
        <p:nvSpPr>
          <p:cNvPr id="101378" name="Rectangle 2"/>
          <p:cNvSpPr>
            <a:spLocks noRot="1" noChangeArrowheads="1" noTextEdit="1"/>
          </p:cNvSpPr>
          <p:nvPr>
            <p:ph type="sldImg"/>
          </p:nvPr>
        </p:nvSpPr>
        <p:spPr>
          <a:ln/>
        </p:spPr>
      </p:sp>
      <p:sp>
        <p:nvSpPr>
          <p:cNvPr id="101379" name="Rectangle 3"/>
          <p:cNvSpPr>
            <a:spLocks noGrp="1" noChangeArrowheads="1"/>
          </p:cNvSpPr>
          <p:nvPr>
            <p:ph type="body" idx="1"/>
          </p:nvPr>
        </p:nvSpPr>
        <p:spPr/>
        <p:txBody>
          <a:bodyPr/>
          <a:lstStyle/>
          <a:p>
            <a:r>
              <a:rPr lang="en-US"/>
              <a:t>The Cullinan diamond weighed…</a:t>
            </a:r>
          </a:p>
          <a:p>
            <a:r>
              <a:rPr lang="en-US"/>
              <a:t>3106 carats x  </a:t>
            </a:r>
            <a:r>
              <a:rPr lang="en-US" u="sng"/>
              <a:t>.2 g   </a:t>
            </a:r>
            <a:r>
              <a:rPr lang="en-US"/>
              <a:t>x </a:t>
            </a:r>
            <a:r>
              <a:rPr lang="en-US" u="sng"/>
              <a:t>1000mg</a:t>
            </a:r>
            <a:r>
              <a:rPr lang="en-US"/>
              <a:t> = 621,200 mg</a:t>
            </a:r>
          </a:p>
          <a:p>
            <a:r>
              <a:rPr lang="en-US"/>
              <a:t>		    1 carat   1g</a:t>
            </a:r>
          </a:p>
          <a:p>
            <a:r>
              <a:rPr lang="en-US"/>
              <a:t>621,200 mg   x </a:t>
            </a:r>
            <a:r>
              <a:rPr lang="en-US" u="sng"/>
              <a:t>1g   </a:t>
            </a:r>
            <a:r>
              <a:rPr lang="en-US"/>
              <a:t>x    </a:t>
            </a:r>
            <a:r>
              <a:rPr lang="en-US" u="sng"/>
              <a:t>1kg  </a:t>
            </a:r>
            <a:r>
              <a:rPr lang="en-US"/>
              <a:t> x </a:t>
            </a:r>
            <a:r>
              <a:rPr lang="en-US" u="sng"/>
              <a:t>2.205 lb</a:t>
            </a:r>
            <a:r>
              <a:rPr lang="en-US"/>
              <a:t> or about 1.3697 pounds  </a:t>
            </a:r>
          </a:p>
          <a:p>
            <a:r>
              <a:rPr lang="en-US"/>
              <a:t>	           1000mg   1000g   1kg</a:t>
            </a:r>
          </a:p>
          <a:p>
            <a:r>
              <a:rPr lang="en-US"/>
              <a:t>The star of Africa weighs…</a:t>
            </a:r>
          </a:p>
          <a:p>
            <a:r>
              <a:rPr lang="en-US"/>
              <a:t>530.2 carats x .	</a:t>
            </a:r>
            <a:r>
              <a:rPr lang="en-US" u="sng"/>
              <a:t>.2 g	</a:t>
            </a:r>
            <a:r>
              <a:rPr lang="en-US"/>
              <a:t>x	</a:t>
            </a:r>
            <a:r>
              <a:rPr lang="en-US" u="sng"/>
              <a:t>1000mg</a:t>
            </a:r>
            <a:r>
              <a:rPr lang="en-US"/>
              <a:t> = 106,400 mg</a:t>
            </a:r>
          </a:p>
          <a:p>
            <a:r>
              <a:rPr lang="en-US"/>
              <a:t>			1 carat	1 g</a:t>
            </a:r>
          </a:p>
          <a:p>
            <a:r>
              <a:rPr lang="en-US"/>
              <a:t>106,400 mg x 	</a:t>
            </a:r>
            <a:r>
              <a:rPr lang="en-US" u="sng"/>
              <a:t>1g	</a:t>
            </a:r>
            <a:r>
              <a:rPr lang="en-US"/>
              <a:t>x	</a:t>
            </a:r>
            <a:r>
              <a:rPr lang="en-US" u="sng"/>
              <a:t>1kg	</a:t>
            </a:r>
            <a:r>
              <a:rPr lang="en-US"/>
              <a:t>x	</a:t>
            </a:r>
            <a:r>
              <a:rPr lang="en-US" u="sng"/>
              <a:t>2.205 lb</a:t>
            </a:r>
            <a:r>
              <a:rPr lang="en-US"/>
              <a:t> = 0.23 pounds</a:t>
            </a:r>
          </a:p>
          <a:p>
            <a:r>
              <a:rPr lang="en-US"/>
              <a:t>			1000mg	1000g		1kg</a:t>
            </a:r>
          </a:p>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7C6EFD-8AEC-4D2D-8CC6-A7D9FD4C1E6B}" type="slidenum">
              <a:rPr lang="en-US"/>
              <a:pPr/>
              <a:t>28</a:t>
            </a:fld>
            <a:endParaRPr lang="en-US"/>
          </a:p>
        </p:txBody>
      </p:sp>
      <p:sp>
        <p:nvSpPr>
          <p:cNvPr id="104450" name="Rectangle 2"/>
          <p:cNvSpPr>
            <a:spLocks noRot="1" noChangeArrowheads="1" noTextEdit="1"/>
          </p:cNvSpPr>
          <p:nvPr>
            <p:ph type="sldImg"/>
          </p:nvPr>
        </p:nvSpPr>
        <p:spPr>
          <a:ln/>
        </p:spPr>
      </p:sp>
      <p:sp>
        <p:nvSpPr>
          <p:cNvPr id="104451" name="Rectangle 3"/>
          <p:cNvSpPr>
            <a:spLocks noGrp="1" noChangeArrowheads="1"/>
          </p:cNvSpPr>
          <p:nvPr>
            <p:ph type="body" idx="1"/>
          </p:nvPr>
        </p:nvSpPr>
        <p:spPr/>
        <p:txBody>
          <a:bodyPr/>
          <a:lstStyle/>
          <a:p>
            <a:r>
              <a:rPr lang="en-US"/>
              <a:t>26.  Since 14/24 = 0.583, the chain is 58.3% gold.  </a:t>
            </a:r>
          </a:p>
          <a:p>
            <a:r>
              <a:rPr lang="en-US"/>
              <a:t>(.538)15 = 8.75</a:t>
            </a:r>
          </a:p>
          <a:p>
            <a:r>
              <a:rPr lang="en-US"/>
              <a:t>A 15 gram chain that is 14-karat gold contains 8.75 grams of gold.</a:t>
            </a:r>
          </a:p>
          <a:p>
            <a:endParaRPr lang="en-US"/>
          </a:p>
          <a:p>
            <a:r>
              <a:rPr lang="en-US"/>
              <a:t>28.  24-karat gold is pure so 30 carat gold is impossible </a:t>
            </a:r>
          </a:p>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4558D3-014B-4D33-ADC0-203C5F97BD87}" type="slidenum">
              <a:rPr lang="en-US"/>
              <a:pPr/>
              <a:t>29</a:t>
            </a:fld>
            <a:endParaRPr lang="en-US"/>
          </a:p>
        </p:txBody>
      </p:sp>
      <p:sp>
        <p:nvSpPr>
          <p:cNvPr id="106498" name="Rectangle 2"/>
          <p:cNvSpPr>
            <a:spLocks noRot="1" noChangeArrowheads="1" noTextEdit="1"/>
          </p:cNvSpPr>
          <p:nvPr>
            <p:ph type="sldImg"/>
          </p:nvPr>
        </p:nvSpPr>
        <p:spPr>
          <a:ln/>
        </p:spPr>
      </p:sp>
      <p:sp>
        <p:nvSpPr>
          <p:cNvPr id="106499" name="Rectangle 3"/>
          <p:cNvSpPr>
            <a:spLocks noGrp="1" noChangeArrowheads="1"/>
          </p:cNvSpPr>
          <p:nvPr>
            <p:ph type="body" idx="1"/>
          </p:nvPr>
        </p:nvSpPr>
        <p:spPr/>
        <p:txBody>
          <a:bodyPr/>
          <a:lstStyle/>
          <a:p>
            <a:pPr>
              <a:lnSpc>
                <a:spcPct val="90000"/>
              </a:lnSpc>
            </a:pPr>
            <a:r>
              <a:rPr lang="en-US"/>
              <a:t>970 kilowatt-hours is 970 x 3.6 million joules, which is 3492 million, or 3.492 billion joules.</a:t>
            </a:r>
          </a:p>
          <a:p>
            <a:pPr>
              <a:lnSpc>
                <a:spcPct val="90000"/>
              </a:lnSpc>
            </a:pPr>
            <a:r>
              <a:rPr lang="en-US"/>
              <a:t>The average power used in watts is the total number of joules used per second.  Since there are 2,592,000 seconds in September the average power used is </a:t>
            </a:r>
          </a:p>
          <a:p>
            <a:pPr>
              <a:lnSpc>
                <a:spcPct val="90000"/>
              </a:lnSpc>
            </a:pPr>
            <a:r>
              <a:rPr lang="en-US" u="sng"/>
              <a:t>3,492,000,000 j/month  </a:t>
            </a:r>
            <a:r>
              <a:rPr lang="en-US"/>
              <a:t>= 1347 joules per second…about 1347 watts (1.347 kilowatts)</a:t>
            </a:r>
            <a:endParaRPr lang="en-US" u="sng"/>
          </a:p>
          <a:p>
            <a:pPr>
              <a:lnSpc>
                <a:spcPct val="90000"/>
              </a:lnSpc>
            </a:pPr>
            <a:r>
              <a:rPr lang="en-US"/>
              <a:t>2,592,000 s/month</a:t>
            </a:r>
          </a:p>
          <a:p>
            <a:pPr>
              <a:lnSpc>
                <a:spcPct val="90000"/>
              </a:lnSpc>
            </a:pPr>
            <a:r>
              <a:rPr lang="en-US"/>
              <a:t>If each liter of burned oil releases 12 million joules of energy, then to produce 3492 million joules we need to burn </a:t>
            </a:r>
          </a:p>
          <a:p>
            <a:pPr>
              <a:lnSpc>
                <a:spcPct val="90000"/>
              </a:lnSpc>
            </a:pPr>
            <a:r>
              <a:rPr lang="en-US"/>
              <a:t>3492 million j x </a:t>
            </a:r>
            <a:r>
              <a:rPr lang="en-US" u="sng"/>
              <a:t>12 million j  </a:t>
            </a:r>
            <a:r>
              <a:rPr lang="en-US"/>
              <a:t>= 291 liters, which is about 77 gallons  </a:t>
            </a:r>
          </a:p>
          <a:p>
            <a:pPr>
              <a:lnSpc>
                <a:spcPct val="90000"/>
              </a:lnSpc>
            </a:pPr>
            <a:r>
              <a:rPr lang="en-US"/>
              <a:t> 			1 liter</a:t>
            </a:r>
          </a:p>
          <a:p>
            <a:pPr>
              <a:lnSpc>
                <a:spcPct val="90000"/>
              </a:lnSpc>
            </a:pP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E3AEB5-FB41-4D81-A760-C3B078F4320E}" type="slidenum">
              <a:rPr lang="en-US"/>
              <a:pPr/>
              <a:t>30</a:t>
            </a:fld>
            <a:endParaRPr lang="en-US"/>
          </a:p>
        </p:txBody>
      </p:sp>
      <p:sp>
        <p:nvSpPr>
          <p:cNvPr id="108546" name="Rectangle 2"/>
          <p:cNvSpPr>
            <a:spLocks noRot="1" noChangeArrowheads="1" noTextEdit="1"/>
          </p:cNvSpPr>
          <p:nvPr>
            <p:ph type="sldImg"/>
          </p:nvPr>
        </p:nvSpPr>
        <p:spPr>
          <a:ln/>
        </p:spPr>
      </p:sp>
      <p:sp>
        <p:nvSpPr>
          <p:cNvPr id="108547" name="Rectangle 3"/>
          <p:cNvSpPr>
            <a:spLocks noGrp="1" noChangeArrowheads="1"/>
          </p:cNvSpPr>
          <p:nvPr>
            <p:ph type="body" idx="1"/>
          </p:nvPr>
        </p:nvSpPr>
        <p:spPr/>
        <p:txBody>
          <a:bodyPr/>
          <a:lstStyle/>
          <a:p>
            <a:r>
              <a:rPr lang="en-US"/>
              <a:t>A 1800-watt hair dryer consumes energy at a rate of 1800 joules per seconds.  Since you use it an average of 10 minutes per day, and there are 600 seconds in 10 minutes, the unit uses 600 x 1800 = 1.08 million joules in one day.</a:t>
            </a:r>
          </a:p>
          <a:p>
            <a:r>
              <a:rPr lang="en-US"/>
              <a:t>3.6 / 1 kilo-watt hour, we get 0.3 kilowatt-hours.  Since a kilo-watt hour costs $0.09, the total cost is 0.09 x 0.3 = 0.027 or 2.7 cents a day.</a:t>
            </a:r>
          </a:p>
          <a:p>
            <a:r>
              <a:rPr lang="en-US"/>
              <a:t>Multiplying by 365 we see that the cost is $9.86 per year.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EE9E48-E64E-47DD-891C-5B41FDF5D1E7}" type="slidenum">
              <a:rPr lang="en-US"/>
              <a:pPr/>
              <a:t>5</a:t>
            </a:fld>
            <a:endParaRPr lang="en-US"/>
          </a:p>
        </p:txBody>
      </p:sp>
      <p:sp>
        <p:nvSpPr>
          <p:cNvPr id="66562" name="Rectangle 2"/>
          <p:cNvSpPr>
            <a:spLocks noRot="1" noChangeArrowheads="1" noTextEdit="1"/>
          </p:cNvSpPr>
          <p:nvPr>
            <p:ph type="sldImg"/>
          </p:nvPr>
        </p:nvSpPr>
        <p:spPr>
          <a:ln/>
        </p:spPr>
      </p:sp>
      <p:sp>
        <p:nvSpPr>
          <p:cNvPr id="66563" name="Rectangle 3"/>
          <p:cNvSpPr>
            <a:spLocks noGrp="1" noChangeArrowheads="1"/>
          </p:cNvSpPr>
          <p:nvPr>
            <p:ph type="body" idx="1"/>
          </p:nvPr>
        </p:nvSpPr>
        <p:spPr/>
        <p:txBody>
          <a:bodyPr/>
          <a:lstStyle/>
          <a:p>
            <a:r>
              <a:rPr lang="en-US"/>
              <a:t>115 x 16 = 1840 oz</a:t>
            </a:r>
          </a:p>
          <a:p>
            <a:r>
              <a:rPr lang="en-US"/>
              <a:t>115/2000 = .0575 tons</a:t>
            </a:r>
          </a:p>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BAC017-DA44-4DA8-8DDB-00D4C3D50E7E}" type="slidenum">
              <a:rPr lang="en-US"/>
              <a:pPr/>
              <a:t>6</a:t>
            </a:fld>
            <a:endParaRPr lang="en-US"/>
          </a:p>
        </p:txBody>
      </p:sp>
      <p:sp>
        <p:nvSpPr>
          <p:cNvPr id="68610" name="Rectangle 2"/>
          <p:cNvSpPr>
            <a:spLocks noRot="1" noChangeArrowheads="1" noTextEdit="1"/>
          </p:cNvSpPr>
          <p:nvPr>
            <p:ph type="sldImg"/>
          </p:nvPr>
        </p:nvSpPr>
        <p:spPr>
          <a:ln/>
        </p:spPr>
      </p:sp>
      <p:sp>
        <p:nvSpPr>
          <p:cNvPr id="68611" name="Rectangle 3"/>
          <p:cNvSpPr>
            <a:spLocks noGrp="1" noChangeArrowheads="1"/>
          </p:cNvSpPr>
          <p:nvPr>
            <p:ph type="body" idx="1"/>
          </p:nvPr>
        </p:nvSpPr>
        <p:spPr/>
        <p:txBody>
          <a:bodyPr/>
          <a:lstStyle/>
          <a:p>
            <a:r>
              <a:rPr lang="en-US"/>
              <a:t>30 naut mile  x 1.15 mi/1 naut mile = 34.5 mi/hr</a:t>
            </a:r>
          </a:p>
          <a:p>
            <a:endParaRPr lang="en-US"/>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086F7F-C21F-4C3E-B4B3-6815AF2855FE}" type="slidenum">
              <a:rPr lang="en-US"/>
              <a:pPr/>
              <a:t>7</a:t>
            </a:fld>
            <a:endParaRPr lang="en-US"/>
          </a:p>
        </p:txBody>
      </p:sp>
      <p:sp>
        <p:nvSpPr>
          <p:cNvPr id="70658" name="Rectangle 2"/>
          <p:cNvSpPr>
            <a:spLocks noRot="1" noChangeArrowheads="1" noTextEdit="1"/>
          </p:cNvSpPr>
          <p:nvPr>
            <p:ph type="sldImg"/>
          </p:nvPr>
        </p:nvSpPr>
        <p:spPr>
          <a:ln/>
        </p:spPr>
      </p:sp>
      <p:sp>
        <p:nvSpPr>
          <p:cNvPr id="70659" name="Rectangle 3"/>
          <p:cNvSpPr>
            <a:spLocks noGrp="1" noChangeArrowheads="1"/>
          </p:cNvSpPr>
          <p:nvPr>
            <p:ph type="body" idx="1"/>
          </p:nvPr>
        </p:nvSpPr>
        <p:spPr/>
        <p:txBody>
          <a:bodyPr/>
          <a:lstStyle/>
          <a:p>
            <a:r>
              <a:rPr lang="en-US"/>
              <a:t>Since 1 yd3 = (3 ft) 3 = 27 ft3</a:t>
            </a:r>
          </a:p>
          <a:p>
            <a:r>
              <a:rPr lang="en-US"/>
              <a:t>50,000 ft3 = 500,000 x 1yd3 /27 ft3</a:t>
            </a:r>
          </a:p>
          <a:p>
            <a:r>
              <a:rPr lang="en-US"/>
              <a:t>= approx 18,500 cubic yards</a:t>
            </a:r>
          </a:p>
          <a:p>
            <a:r>
              <a:rPr lang="en-US"/>
              <a:t>the height of the pile of garbage 18,500 / 6000 = 3.0867 yds (about 9.6 feet)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D5BA23-5D1E-459F-906B-1C7C1307B24B}" type="slidenum">
              <a:rPr lang="en-US"/>
              <a:pPr/>
              <a:t>14</a:t>
            </a:fld>
            <a:endParaRPr lang="en-US"/>
          </a:p>
        </p:txBody>
      </p:sp>
      <p:sp>
        <p:nvSpPr>
          <p:cNvPr id="78850" name="Rectangle 2"/>
          <p:cNvSpPr>
            <a:spLocks noRo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7F41F2-93A3-4358-B4D3-128A53EFA960}" type="slidenum">
              <a:rPr lang="en-US"/>
              <a:pPr/>
              <a:t>15</a:t>
            </a:fld>
            <a:endParaRPr lang="en-US"/>
          </a:p>
        </p:txBody>
      </p:sp>
      <p:sp>
        <p:nvSpPr>
          <p:cNvPr id="80898" name="Rectangle 2"/>
          <p:cNvSpPr>
            <a:spLocks noRot="1" noChangeArrowheads="1" noTextEdit="1"/>
          </p:cNvSpPr>
          <p:nvPr>
            <p:ph type="sldImg"/>
          </p:nvPr>
        </p:nvSpPr>
        <p:spPr>
          <a:ln/>
        </p:spPr>
      </p:sp>
      <p:sp>
        <p:nvSpPr>
          <p:cNvPr id="80899" name="Rectangle 3"/>
          <p:cNvSpPr>
            <a:spLocks noGrp="1" noChangeArrowheads="1"/>
          </p:cNvSpPr>
          <p:nvPr>
            <p:ph type="body" idx="1"/>
          </p:nvPr>
        </p:nvSpPr>
        <p:spPr/>
        <p:txBody>
          <a:bodyPr/>
          <a:lstStyle/>
          <a:p>
            <a:r>
              <a:rPr lang="en-US"/>
              <a:t>We can still use the conversion method from last week if you prefer.  Set up the fractions and cross out units.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498A21-7B42-4E99-9F90-8AC2149A58D2}" type="slidenum">
              <a:rPr lang="en-US"/>
              <a:pPr/>
              <a:t>16</a:t>
            </a:fld>
            <a:endParaRPr lang="en-US"/>
          </a:p>
        </p:txBody>
      </p:sp>
      <p:sp>
        <p:nvSpPr>
          <p:cNvPr id="82946" name="Rectangle 2"/>
          <p:cNvSpPr>
            <a:spLocks noRot="1" noChangeArrowheads="1" noTextEdit="1"/>
          </p:cNvSpPr>
          <p:nvPr>
            <p:ph type="sldImg"/>
          </p:nvPr>
        </p:nvSpPr>
        <p:spPr>
          <a:ln/>
        </p:spPr>
      </p:sp>
      <p:sp>
        <p:nvSpPr>
          <p:cNvPr id="82947" name="Rectangle 3"/>
          <p:cNvSpPr>
            <a:spLocks noGrp="1" noChangeArrowheads="1"/>
          </p:cNvSpPr>
          <p:nvPr>
            <p:ph type="body" idx="1"/>
          </p:nvPr>
        </p:nvSpPr>
        <p:spPr/>
        <p:txBody>
          <a:bodyPr/>
          <a:lstStyle/>
          <a:p>
            <a:r>
              <a:rPr lang="en-US"/>
              <a:t>Move decimal over 2 places = 23.45 grams</a:t>
            </a:r>
          </a:p>
          <a:p>
            <a:r>
              <a:rPr lang="en-US"/>
              <a:t>Move decimal over 3 places = 0.03458 kilometers</a:t>
            </a:r>
          </a:p>
          <a:p>
            <a:r>
              <a:rPr lang="en-US"/>
              <a:t>Move decimal over 3 places = 54,200 liters</a:t>
            </a:r>
          </a:p>
          <a:p>
            <a:endParaRPr lang="en-US"/>
          </a:p>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2F4BF4-1E08-4A5D-AF69-1B626D0F4F1D}" type="slidenum">
              <a:rPr lang="en-US"/>
              <a:pPr/>
              <a:t>17</a:t>
            </a:fld>
            <a:endParaRPr lang="en-US"/>
          </a:p>
        </p:txBody>
      </p:sp>
      <p:sp>
        <p:nvSpPr>
          <p:cNvPr id="84994" name="Rectangle 2"/>
          <p:cNvSpPr>
            <a:spLocks noRot="1" noChangeArrowheads="1" noTextEdit="1"/>
          </p:cNvSpPr>
          <p:nvPr>
            <p:ph type="sldImg"/>
          </p:nvPr>
        </p:nvSpPr>
        <p:spPr>
          <a:ln/>
        </p:spPr>
      </p:sp>
      <p:sp>
        <p:nvSpPr>
          <p:cNvPr id="84995" name="Rectangle 3"/>
          <p:cNvSpPr>
            <a:spLocks noGrp="1" noChangeArrowheads="1"/>
          </p:cNvSpPr>
          <p:nvPr>
            <p:ph type="body" idx="1"/>
          </p:nvPr>
        </p:nvSpPr>
        <p:spPr/>
        <p:txBody>
          <a:bodyPr/>
          <a:lstStyle/>
          <a:p>
            <a:r>
              <a:rPr lang="en-US"/>
              <a:t>a millimeter is 100 times smaller than a deciliter</a:t>
            </a:r>
          </a:p>
          <a:p>
            <a:r>
              <a:rPr lang="en-US"/>
              <a:t>A kilometer is 1,000,000,000 larger than a micrometer</a:t>
            </a:r>
          </a:p>
          <a:p>
            <a:r>
              <a:rPr lang="en-US"/>
              <a:t>(A kilometer is 1000 meters and a meter is 1,000,000 micrometers)</a:t>
            </a:r>
          </a:p>
          <a:p>
            <a:r>
              <a:rPr lang="en-US"/>
              <a:t>A cubic meter is 1,000,000 times larger than a cubic centimeter.</a:t>
            </a:r>
          </a:p>
          <a:p>
            <a:r>
              <a:rPr lang="en-US"/>
              <a:t>This is because 1 meter is 100 centimeters, so 1^3 cubic meter is 100^3 = 1,000,000 cubic centimeters.</a:t>
            </a:r>
          </a:p>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A8C3D2-619D-4518-A985-A8CCD7C6F7C3}" type="slidenum">
              <a:rPr lang="en-US"/>
              <a:pPr/>
              <a:t>18</a:t>
            </a:fld>
            <a:endParaRPr lang="en-US"/>
          </a:p>
        </p:txBody>
      </p:sp>
      <p:sp>
        <p:nvSpPr>
          <p:cNvPr id="87042" name="Rectangle 2"/>
          <p:cNvSpPr>
            <a:spLocks noRot="1" noChangeArrowheads="1" noTextEdit="1"/>
          </p:cNvSpPr>
          <p:nvPr>
            <p:ph type="sldImg"/>
          </p:nvPr>
        </p:nvSpPr>
        <p:spPr>
          <a:ln/>
        </p:spPr>
      </p:sp>
      <p:sp>
        <p:nvSpPr>
          <p:cNvPr id="87043" name="Rectangle 3"/>
          <p:cNvSpPr>
            <a:spLocks noGrp="1" noChangeArrowheads="1"/>
          </p:cNvSpPr>
          <p:nvPr>
            <p:ph type="body" idx="1"/>
          </p:nvPr>
        </p:nvSpPr>
        <p:spPr/>
        <p:txBody>
          <a:bodyPr/>
          <a:lstStyle/>
          <a:p>
            <a:r>
              <a:rPr lang="en-US"/>
              <a:t>1.05 meters x 1.094 yds / 1 meter = 1.15 yds</a:t>
            </a:r>
          </a:p>
          <a:p>
            <a:r>
              <a:rPr lang="en-US"/>
              <a:t>150 lb x .4536 kg/lb = 68 kilograms</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1B4BC65-96FC-4237-8EB4-59149F28401C}" type="datetimeFigureOut">
              <a:rPr lang="en-US" smtClean="0"/>
              <a:t>9/2/2008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E4822F2-3D5B-465E-887D-5D3ED76CE30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1B4BC65-96FC-4237-8EB4-59149F28401C}" type="datetimeFigureOut">
              <a:rPr lang="en-US" smtClean="0"/>
              <a:t>9/2/2008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4822F2-3D5B-465E-887D-5D3ED76CE30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1B4BC65-96FC-4237-8EB4-59149F28401C}" type="datetimeFigureOut">
              <a:rPr lang="en-US" smtClean="0"/>
              <a:t>9/2/2008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4822F2-3D5B-465E-887D-5D3ED76CE30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1B4BC65-96FC-4237-8EB4-59149F28401C}" type="datetimeFigureOut">
              <a:rPr lang="en-US" smtClean="0"/>
              <a:t>9/2/2008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4822F2-3D5B-465E-887D-5D3ED76CE304}"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1B4BC65-96FC-4237-8EB4-59149F28401C}" type="datetimeFigureOut">
              <a:rPr lang="en-US" smtClean="0"/>
              <a:t>9/2/2008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4822F2-3D5B-465E-887D-5D3ED76CE304}"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1B4BC65-96FC-4237-8EB4-59149F28401C}" type="datetimeFigureOut">
              <a:rPr lang="en-US" smtClean="0"/>
              <a:t>9/2/2008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4822F2-3D5B-465E-887D-5D3ED76CE304}"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1B4BC65-96FC-4237-8EB4-59149F28401C}" type="datetimeFigureOut">
              <a:rPr lang="en-US" smtClean="0"/>
              <a:t>9/2/2008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E4822F2-3D5B-465E-887D-5D3ED76CE30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1B4BC65-96FC-4237-8EB4-59149F28401C}" type="datetimeFigureOut">
              <a:rPr lang="en-US" smtClean="0"/>
              <a:t>9/2/2008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E4822F2-3D5B-465E-887D-5D3ED76CE304}"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1B4BC65-96FC-4237-8EB4-59149F28401C}" type="datetimeFigureOut">
              <a:rPr lang="en-US" smtClean="0"/>
              <a:t>9/2/2008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E4822F2-3D5B-465E-887D-5D3ED76CE30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1B4BC65-96FC-4237-8EB4-59149F28401C}" type="datetimeFigureOut">
              <a:rPr lang="en-US" smtClean="0"/>
              <a:t>9/2/2008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4822F2-3D5B-465E-887D-5D3ED76CE30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1B4BC65-96FC-4237-8EB4-59149F28401C}" type="datetimeFigureOut">
              <a:rPr lang="en-US" smtClean="0"/>
              <a:t>9/2/2008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E4822F2-3D5B-465E-887D-5D3ED76CE304}"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1B4BC65-96FC-4237-8EB4-59149F28401C}" type="datetimeFigureOut">
              <a:rPr lang="en-US" smtClean="0"/>
              <a:t>9/2/2008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E4822F2-3D5B-465E-887D-5D3ED76CE30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ctrTitle"/>
          </p:nvPr>
        </p:nvSpPr>
        <p:spPr/>
        <p:txBody>
          <a:bodyPr/>
          <a:lstStyle/>
          <a:p>
            <a:r>
              <a:rPr lang="en-US"/>
              <a:t>2B</a:t>
            </a:r>
          </a:p>
        </p:txBody>
      </p:sp>
      <p:sp>
        <p:nvSpPr>
          <p:cNvPr id="60419" name="Rectangle 3"/>
          <p:cNvSpPr>
            <a:spLocks noGrp="1" noChangeArrowheads="1"/>
          </p:cNvSpPr>
          <p:nvPr>
            <p:ph type="subTitle" idx="1"/>
          </p:nvPr>
        </p:nvSpPr>
        <p:spPr/>
        <p:txBody>
          <a:bodyPr/>
          <a:lstStyle/>
          <a:p>
            <a:r>
              <a:rPr lang="en-US"/>
              <a:t>Standardized Units: </a:t>
            </a:r>
          </a:p>
          <a:p>
            <a:r>
              <a:rPr lang="en-US"/>
              <a:t>More Problem Solving Power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idx="1"/>
          </p:nvPr>
        </p:nvSpPr>
        <p:spPr/>
        <p:txBody>
          <a:bodyPr/>
          <a:lstStyle/>
          <a:p>
            <a:r>
              <a:rPr lang="en-US"/>
              <a:t>Multiply- add the exponents</a:t>
            </a:r>
          </a:p>
          <a:p>
            <a:pPr lvl="2"/>
            <a:r>
              <a:rPr lang="en-US"/>
              <a:t>10</a:t>
            </a:r>
            <a:r>
              <a:rPr lang="en-US" baseline="30000"/>
              <a:t>3</a:t>
            </a:r>
            <a:r>
              <a:rPr lang="en-US"/>
              <a:t> x 10</a:t>
            </a:r>
            <a:r>
              <a:rPr lang="en-US" baseline="30000"/>
              <a:t>5</a:t>
            </a:r>
            <a:r>
              <a:rPr lang="en-US"/>
              <a:t> = 10</a:t>
            </a:r>
            <a:r>
              <a:rPr lang="en-US" baseline="30000"/>
              <a:t>3 + 5</a:t>
            </a:r>
            <a:r>
              <a:rPr lang="en-US"/>
              <a:t> = 10</a:t>
            </a:r>
            <a:r>
              <a:rPr lang="en-US" baseline="30000"/>
              <a:t>8</a:t>
            </a:r>
          </a:p>
          <a:p>
            <a:pPr lvl="3"/>
            <a:r>
              <a:rPr lang="en-US"/>
              <a:t>(10 10 10)(10 10 10 10 10) = 10</a:t>
            </a:r>
            <a:r>
              <a:rPr lang="en-US" baseline="30000"/>
              <a:t>8</a:t>
            </a:r>
            <a:r>
              <a:rPr lang="en-US"/>
              <a:t>   </a:t>
            </a:r>
          </a:p>
          <a:p>
            <a:r>
              <a:rPr lang="en-US"/>
              <a:t>Divide- subtract the exponents</a:t>
            </a:r>
          </a:p>
          <a:p>
            <a:pPr lvl="2"/>
            <a:r>
              <a:rPr lang="en-US"/>
              <a:t>10</a:t>
            </a:r>
            <a:r>
              <a:rPr lang="en-US" baseline="30000"/>
              <a:t>6</a:t>
            </a:r>
            <a:r>
              <a:rPr lang="en-US"/>
              <a:t> </a:t>
            </a:r>
            <a:r>
              <a:rPr lang="en-US">
                <a:sym typeface="Symbol" pitchFamily="18" charset="2"/>
              </a:rPr>
              <a:t></a:t>
            </a:r>
            <a:r>
              <a:rPr lang="en-US"/>
              <a:t> 10</a:t>
            </a:r>
            <a:r>
              <a:rPr lang="en-US" baseline="30000"/>
              <a:t>2</a:t>
            </a:r>
            <a:r>
              <a:rPr lang="en-US"/>
              <a:t> = 10</a:t>
            </a:r>
            <a:r>
              <a:rPr lang="en-US" baseline="30000"/>
              <a:t>6 </a:t>
            </a:r>
            <a:r>
              <a:rPr lang="en-US" baseline="30000">
                <a:latin typeface="Arial"/>
              </a:rPr>
              <a:t>–</a:t>
            </a:r>
            <a:r>
              <a:rPr lang="en-US" baseline="30000"/>
              <a:t> 2</a:t>
            </a:r>
            <a:r>
              <a:rPr lang="en-US"/>
              <a:t> = 10</a:t>
            </a:r>
            <a:r>
              <a:rPr lang="en-US" baseline="30000"/>
              <a:t>4  </a:t>
            </a:r>
          </a:p>
          <a:p>
            <a:pPr lvl="3"/>
            <a:r>
              <a:rPr lang="en-US" u="sng"/>
              <a:t>10 10 10 10 10 10</a:t>
            </a:r>
            <a:r>
              <a:rPr lang="en-US"/>
              <a:t> = 10 10 10 10 = 10</a:t>
            </a:r>
            <a:r>
              <a:rPr lang="en-US" baseline="30000"/>
              <a:t>4</a:t>
            </a:r>
            <a:r>
              <a:rPr lang="en-US"/>
              <a:t> </a:t>
            </a:r>
          </a:p>
          <a:p>
            <a:pPr lvl="3">
              <a:buFont typeface="Wingdings" pitchFamily="2" charset="2"/>
              <a:buNone/>
            </a:pPr>
            <a:r>
              <a:rPr lang="en-US"/>
              <a:t>		10 10 </a:t>
            </a:r>
          </a:p>
        </p:txBody>
      </p:sp>
      <p:sp>
        <p:nvSpPr>
          <p:cNvPr id="73730" name="Rectangle 2"/>
          <p:cNvSpPr>
            <a:spLocks noGrp="1" noChangeArrowheads="1"/>
          </p:cNvSpPr>
          <p:nvPr>
            <p:ph type="title"/>
          </p:nvPr>
        </p:nvSpPr>
        <p:spPr/>
        <p:txBody>
          <a:bodyPr>
            <a:normAutofit fontScale="90000"/>
          </a:bodyPr>
          <a:lstStyle/>
          <a:p>
            <a:r>
              <a:rPr lang="en-US"/>
              <a:t>Powers of 10 </a:t>
            </a:r>
            <a:br>
              <a:rPr lang="en-US"/>
            </a:br>
            <a:r>
              <a:rPr lang="en-US"/>
              <a:t>Multiplying and Dividing</a:t>
            </a:r>
          </a:p>
        </p:txBody>
      </p:sp>
      <p:sp>
        <p:nvSpPr>
          <p:cNvPr id="73732" name="Line 4"/>
          <p:cNvSpPr>
            <a:spLocks noChangeShapeType="1"/>
          </p:cNvSpPr>
          <p:nvPr/>
        </p:nvSpPr>
        <p:spPr bwMode="auto">
          <a:xfrm flipV="1">
            <a:off x="2362200" y="3886200"/>
            <a:ext cx="381000" cy="228600"/>
          </a:xfrm>
          <a:prstGeom prst="line">
            <a:avLst/>
          </a:prstGeom>
          <a:noFill/>
          <a:ln w="9525">
            <a:solidFill>
              <a:schemeClr val="tx1"/>
            </a:solidFill>
            <a:round/>
            <a:headEnd/>
            <a:tailEnd/>
          </a:ln>
          <a:effectLst/>
        </p:spPr>
        <p:txBody>
          <a:bodyPr/>
          <a:lstStyle/>
          <a:p>
            <a:endParaRPr lang="en-US"/>
          </a:p>
        </p:txBody>
      </p:sp>
      <p:sp>
        <p:nvSpPr>
          <p:cNvPr id="73733" name="Line 5"/>
          <p:cNvSpPr>
            <a:spLocks noChangeShapeType="1"/>
          </p:cNvSpPr>
          <p:nvPr/>
        </p:nvSpPr>
        <p:spPr bwMode="auto">
          <a:xfrm flipV="1">
            <a:off x="2743200" y="3886200"/>
            <a:ext cx="381000" cy="228600"/>
          </a:xfrm>
          <a:prstGeom prst="line">
            <a:avLst/>
          </a:prstGeom>
          <a:noFill/>
          <a:ln w="9525">
            <a:solidFill>
              <a:schemeClr val="tx1"/>
            </a:solidFill>
            <a:round/>
            <a:headEnd/>
            <a:tailEnd/>
          </a:ln>
          <a:effectLst/>
        </p:spPr>
        <p:txBody>
          <a:bodyPr/>
          <a:lstStyle/>
          <a:p>
            <a:endParaRPr lang="en-US"/>
          </a:p>
        </p:txBody>
      </p:sp>
      <p:sp>
        <p:nvSpPr>
          <p:cNvPr id="73734" name="Line 6"/>
          <p:cNvSpPr>
            <a:spLocks noChangeShapeType="1"/>
          </p:cNvSpPr>
          <p:nvPr/>
        </p:nvSpPr>
        <p:spPr bwMode="auto">
          <a:xfrm flipV="1">
            <a:off x="3200400" y="3505200"/>
            <a:ext cx="381000" cy="228600"/>
          </a:xfrm>
          <a:prstGeom prst="line">
            <a:avLst/>
          </a:prstGeom>
          <a:noFill/>
          <a:ln w="9525">
            <a:solidFill>
              <a:schemeClr val="tx1"/>
            </a:solidFill>
            <a:round/>
            <a:headEnd/>
            <a:tailEnd/>
          </a:ln>
          <a:effectLst/>
        </p:spPr>
        <p:txBody>
          <a:bodyPr/>
          <a:lstStyle/>
          <a:p>
            <a:endParaRPr lang="en-US"/>
          </a:p>
        </p:txBody>
      </p:sp>
      <p:sp>
        <p:nvSpPr>
          <p:cNvPr id="73735" name="Line 7"/>
          <p:cNvSpPr>
            <a:spLocks noChangeShapeType="1"/>
          </p:cNvSpPr>
          <p:nvPr/>
        </p:nvSpPr>
        <p:spPr bwMode="auto">
          <a:xfrm flipV="1">
            <a:off x="3581400" y="3505200"/>
            <a:ext cx="381000" cy="228600"/>
          </a:xfrm>
          <a:prstGeom prst="line">
            <a:avLst/>
          </a:prstGeom>
          <a:noFill/>
          <a:ln w="9525">
            <a:solidFill>
              <a:schemeClr val="tx1"/>
            </a:solidFill>
            <a:round/>
            <a:headEnd/>
            <a:tailEnd/>
          </a:ln>
          <a:effectLst/>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3"/>
          <p:cNvSpPr>
            <a:spLocks noGrp="1" noChangeArrowheads="1"/>
          </p:cNvSpPr>
          <p:nvPr>
            <p:ph idx="1"/>
          </p:nvPr>
        </p:nvSpPr>
        <p:spPr/>
        <p:txBody>
          <a:bodyPr/>
          <a:lstStyle/>
          <a:p>
            <a:r>
              <a:rPr lang="en-US"/>
              <a:t>Powers of powers- multiply the exponents</a:t>
            </a:r>
          </a:p>
          <a:p>
            <a:pPr lvl="2"/>
            <a:r>
              <a:rPr lang="en-US"/>
              <a:t>(10</a:t>
            </a:r>
            <a:r>
              <a:rPr lang="en-US" baseline="30000"/>
              <a:t>3</a:t>
            </a:r>
            <a:r>
              <a:rPr lang="en-US"/>
              <a:t>)</a:t>
            </a:r>
            <a:r>
              <a:rPr lang="en-US" baseline="30000"/>
              <a:t>2</a:t>
            </a:r>
            <a:r>
              <a:rPr lang="en-US"/>
              <a:t> = 10</a:t>
            </a:r>
            <a:r>
              <a:rPr lang="en-US" baseline="30000"/>
              <a:t>6</a:t>
            </a:r>
          </a:p>
          <a:p>
            <a:pPr lvl="3"/>
            <a:r>
              <a:rPr lang="en-US"/>
              <a:t>(10 10 10)(10 10 10) = 10</a:t>
            </a:r>
            <a:r>
              <a:rPr lang="en-US" baseline="30000"/>
              <a:t>6</a:t>
            </a:r>
          </a:p>
          <a:p>
            <a:pPr lvl="2">
              <a:buFont typeface="Wingdings" pitchFamily="2" charset="2"/>
              <a:buNone/>
            </a:pPr>
            <a:endParaRPr lang="en-US"/>
          </a:p>
        </p:txBody>
      </p:sp>
      <p:sp>
        <p:nvSpPr>
          <p:cNvPr id="74754" name="Rectangle 2"/>
          <p:cNvSpPr>
            <a:spLocks noGrp="1" noChangeArrowheads="1"/>
          </p:cNvSpPr>
          <p:nvPr>
            <p:ph type="title"/>
          </p:nvPr>
        </p:nvSpPr>
        <p:spPr/>
        <p:txBody>
          <a:bodyPr>
            <a:normAutofit fontScale="90000"/>
          </a:bodyPr>
          <a:lstStyle/>
          <a:p>
            <a:r>
              <a:rPr lang="en-US"/>
              <a:t>Powers of 10 </a:t>
            </a:r>
            <a:br>
              <a:rPr lang="en-US"/>
            </a:br>
            <a:r>
              <a:rPr lang="en-US"/>
              <a:t>More Exponents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idx="1"/>
          </p:nvPr>
        </p:nvSpPr>
        <p:spPr/>
        <p:txBody>
          <a:bodyPr/>
          <a:lstStyle/>
          <a:p>
            <a:r>
              <a:rPr lang="en-US"/>
              <a:t>No shortcut, write them out and then add/subtract the values</a:t>
            </a:r>
          </a:p>
          <a:p>
            <a:pPr lvl="1"/>
            <a:endParaRPr lang="en-US"/>
          </a:p>
          <a:p>
            <a:pPr lvl="1"/>
            <a:r>
              <a:rPr lang="en-US"/>
              <a:t>10</a:t>
            </a:r>
            <a:r>
              <a:rPr lang="en-US" baseline="30000"/>
              <a:t>2</a:t>
            </a:r>
            <a:r>
              <a:rPr lang="en-US"/>
              <a:t> + 10</a:t>
            </a:r>
            <a:r>
              <a:rPr lang="en-US" baseline="30000"/>
              <a:t>4</a:t>
            </a:r>
            <a:r>
              <a:rPr lang="en-US"/>
              <a:t> = 100 + 10,000 = 10,100</a:t>
            </a:r>
          </a:p>
          <a:p>
            <a:pPr lvl="1">
              <a:buFont typeface="Wingdings" pitchFamily="2" charset="2"/>
              <a:buNone/>
            </a:pPr>
            <a:endParaRPr lang="en-US"/>
          </a:p>
          <a:p>
            <a:pPr lvl="1"/>
            <a:r>
              <a:rPr lang="en-US"/>
              <a:t>10</a:t>
            </a:r>
            <a:r>
              <a:rPr lang="en-US" baseline="30000"/>
              <a:t>5</a:t>
            </a:r>
            <a:r>
              <a:rPr lang="en-US"/>
              <a:t> – 10</a:t>
            </a:r>
            <a:r>
              <a:rPr lang="en-US" baseline="30000"/>
              <a:t>3</a:t>
            </a:r>
            <a:r>
              <a:rPr lang="en-US"/>
              <a:t> = 100,000 – 1,000 = 99,000</a:t>
            </a:r>
          </a:p>
        </p:txBody>
      </p:sp>
      <p:sp>
        <p:nvSpPr>
          <p:cNvPr id="75778" name="Rectangle 2"/>
          <p:cNvSpPr>
            <a:spLocks noGrp="1" noChangeArrowheads="1"/>
          </p:cNvSpPr>
          <p:nvPr>
            <p:ph type="title"/>
          </p:nvPr>
        </p:nvSpPr>
        <p:spPr/>
        <p:txBody>
          <a:bodyPr>
            <a:normAutofit fontScale="90000"/>
          </a:bodyPr>
          <a:lstStyle/>
          <a:p>
            <a:r>
              <a:rPr lang="en-US"/>
              <a:t>Powers of 10</a:t>
            </a:r>
            <a:br>
              <a:rPr lang="en-US"/>
            </a:br>
            <a:r>
              <a:rPr lang="en-US"/>
              <a:t>Adding and Subtracting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Grp="1" noChangeArrowheads="1"/>
          </p:cNvSpPr>
          <p:nvPr>
            <p:ph idx="1"/>
          </p:nvPr>
        </p:nvSpPr>
        <p:spPr/>
        <p:txBody>
          <a:bodyPr/>
          <a:lstStyle/>
          <a:p>
            <a:r>
              <a:rPr lang="en-US"/>
              <a:t>Designed for 2 reasons</a:t>
            </a:r>
          </a:p>
          <a:p>
            <a:pPr lvl="1"/>
            <a:r>
              <a:rPr lang="en-US"/>
              <a:t>To replace many customary units with just a few basic units</a:t>
            </a:r>
          </a:p>
          <a:p>
            <a:pPr lvl="1"/>
            <a:r>
              <a:rPr lang="en-US"/>
              <a:t>To simplify conversions by using the decimal system</a:t>
            </a:r>
          </a:p>
        </p:txBody>
      </p:sp>
      <p:sp>
        <p:nvSpPr>
          <p:cNvPr id="76802" name="Rectangle 2"/>
          <p:cNvSpPr>
            <a:spLocks noGrp="1" noChangeArrowheads="1"/>
          </p:cNvSpPr>
          <p:nvPr>
            <p:ph type="title"/>
          </p:nvPr>
        </p:nvSpPr>
        <p:spPr/>
        <p:txBody>
          <a:bodyPr>
            <a:normAutofit fontScale="90000"/>
          </a:bodyPr>
          <a:lstStyle/>
          <a:p>
            <a:r>
              <a:rPr lang="en-US"/>
              <a:t>The International </a:t>
            </a:r>
            <a:br>
              <a:rPr lang="en-US"/>
            </a:br>
            <a:r>
              <a:rPr lang="en-US"/>
              <a:t>Metric System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noChangeArrowheads="1"/>
          </p:cNvSpPr>
          <p:nvPr>
            <p:ph idx="1"/>
          </p:nvPr>
        </p:nvSpPr>
        <p:spPr/>
        <p:txBody>
          <a:bodyPr/>
          <a:lstStyle/>
          <a:p>
            <a:r>
              <a:rPr lang="en-US"/>
              <a:t>Page 102</a:t>
            </a:r>
            <a:endParaRPr lang="en-US" altLang="zh-CN">
              <a:ea typeface="SimSun" pitchFamily="2" charset="-122"/>
            </a:endParaRPr>
          </a:p>
          <a:p>
            <a:pPr>
              <a:buFont typeface="Wingdings" pitchFamily="2" charset="2"/>
              <a:buNone/>
            </a:pPr>
            <a:endParaRPr lang="en-US" altLang="zh-CN">
              <a:ea typeface="SimSun" pitchFamily="2" charset="-122"/>
            </a:endParaRPr>
          </a:p>
          <a:p>
            <a:pPr>
              <a:buFont typeface="Wingdings" pitchFamily="2" charset="2"/>
              <a:buNone/>
            </a:pPr>
            <a:r>
              <a:rPr lang="en-US" altLang="zh-CN">
                <a:ea typeface="SimSun" pitchFamily="2" charset="-122"/>
              </a:rPr>
              <a:t>kilo	 hecto    deca   unit   deci    centi    milli</a:t>
            </a:r>
          </a:p>
          <a:p>
            <a:pPr>
              <a:buFont typeface="Wingdings" pitchFamily="2" charset="2"/>
              <a:buNone/>
            </a:pPr>
            <a:endParaRPr lang="en-US" altLang="zh-CN">
              <a:ea typeface="SimSun" pitchFamily="2" charset="-122"/>
            </a:endParaRPr>
          </a:p>
          <a:p>
            <a:pPr>
              <a:buFont typeface="Wingdings" pitchFamily="2" charset="2"/>
              <a:buNone/>
            </a:pPr>
            <a:r>
              <a:rPr lang="en-US" altLang="zh-CN">
                <a:ea typeface="SimSun" pitchFamily="2" charset="-122"/>
              </a:rPr>
              <a:t>When you move to the right, divide.</a:t>
            </a:r>
          </a:p>
          <a:p>
            <a:pPr>
              <a:buFont typeface="Wingdings" pitchFamily="2" charset="2"/>
              <a:buNone/>
            </a:pPr>
            <a:r>
              <a:rPr lang="en-US" altLang="zh-CN">
                <a:ea typeface="SimSun" pitchFamily="2" charset="-122"/>
              </a:rPr>
              <a:t>When you move to the left, multiply.</a:t>
            </a:r>
          </a:p>
          <a:p>
            <a:pPr>
              <a:buFont typeface="Wingdings" pitchFamily="2" charset="2"/>
              <a:buNone/>
            </a:pPr>
            <a:endParaRPr lang="en-US" altLang="zh-CN">
              <a:ea typeface="SimSun" pitchFamily="2" charset="-122"/>
            </a:endParaRPr>
          </a:p>
          <a:p>
            <a:pPr>
              <a:buFont typeface="Wingdings" pitchFamily="2" charset="2"/>
              <a:buNone/>
            </a:pPr>
            <a:endParaRPr lang="en-US"/>
          </a:p>
        </p:txBody>
      </p:sp>
      <p:sp>
        <p:nvSpPr>
          <p:cNvPr id="77826" name="Rectangle 2"/>
          <p:cNvSpPr>
            <a:spLocks noGrp="1" noChangeArrowheads="1"/>
          </p:cNvSpPr>
          <p:nvPr>
            <p:ph type="title"/>
          </p:nvPr>
        </p:nvSpPr>
        <p:spPr/>
        <p:txBody>
          <a:bodyPr/>
          <a:lstStyle/>
          <a:p>
            <a:r>
              <a:rPr lang="en-US"/>
              <a:t>Table 2.5</a:t>
            </a:r>
          </a:p>
        </p:txBody>
      </p:sp>
      <p:sp>
        <p:nvSpPr>
          <p:cNvPr id="77828" name="Line 4"/>
          <p:cNvSpPr>
            <a:spLocks noChangeShapeType="1"/>
          </p:cNvSpPr>
          <p:nvPr/>
        </p:nvSpPr>
        <p:spPr bwMode="auto">
          <a:xfrm flipH="1">
            <a:off x="1219200" y="2209800"/>
            <a:ext cx="228600" cy="914400"/>
          </a:xfrm>
          <a:prstGeom prst="line">
            <a:avLst/>
          </a:prstGeom>
          <a:noFill/>
          <a:ln w="9525">
            <a:solidFill>
              <a:schemeClr val="tx1"/>
            </a:solidFill>
            <a:round/>
            <a:headEnd/>
            <a:tailEnd/>
          </a:ln>
          <a:effectLst/>
        </p:spPr>
        <p:txBody>
          <a:bodyPr/>
          <a:lstStyle/>
          <a:p>
            <a:endParaRPr lang="en-US"/>
          </a:p>
        </p:txBody>
      </p:sp>
      <p:sp>
        <p:nvSpPr>
          <p:cNvPr id="77829" name="Line 5"/>
          <p:cNvSpPr>
            <a:spLocks noChangeShapeType="1"/>
          </p:cNvSpPr>
          <p:nvPr/>
        </p:nvSpPr>
        <p:spPr bwMode="auto">
          <a:xfrm flipH="1">
            <a:off x="2667000" y="2209800"/>
            <a:ext cx="228600" cy="914400"/>
          </a:xfrm>
          <a:prstGeom prst="line">
            <a:avLst/>
          </a:prstGeom>
          <a:noFill/>
          <a:ln w="9525">
            <a:solidFill>
              <a:schemeClr val="tx1"/>
            </a:solidFill>
            <a:round/>
            <a:headEnd/>
            <a:tailEnd/>
          </a:ln>
          <a:effectLst/>
        </p:spPr>
        <p:txBody>
          <a:bodyPr/>
          <a:lstStyle/>
          <a:p>
            <a:endParaRPr lang="en-US"/>
          </a:p>
        </p:txBody>
      </p:sp>
      <p:sp>
        <p:nvSpPr>
          <p:cNvPr id="77830" name="Line 6"/>
          <p:cNvSpPr>
            <a:spLocks noChangeShapeType="1"/>
          </p:cNvSpPr>
          <p:nvPr/>
        </p:nvSpPr>
        <p:spPr bwMode="auto">
          <a:xfrm flipH="1">
            <a:off x="3810000" y="2209800"/>
            <a:ext cx="228600" cy="914400"/>
          </a:xfrm>
          <a:prstGeom prst="line">
            <a:avLst/>
          </a:prstGeom>
          <a:noFill/>
          <a:ln w="9525">
            <a:solidFill>
              <a:schemeClr val="tx1"/>
            </a:solidFill>
            <a:round/>
            <a:headEnd/>
            <a:tailEnd/>
          </a:ln>
          <a:effectLst/>
        </p:spPr>
        <p:txBody>
          <a:bodyPr/>
          <a:lstStyle/>
          <a:p>
            <a:endParaRPr lang="en-US"/>
          </a:p>
        </p:txBody>
      </p:sp>
      <p:sp>
        <p:nvSpPr>
          <p:cNvPr id="77831" name="Line 7"/>
          <p:cNvSpPr>
            <a:spLocks noChangeShapeType="1"/>
          </p:cNvSpPr>
          <p:nvPr/>
        </p:nvSpPr>
        <p:spPr bwMode="auto">
          <a:xfrm flipH="1">
            <a:off x="4800600" y="2209800"/>
            <a:ext cx="228600" cy="914400"/>
          </a:xfrm>
          <a:prstGeom prst="line">
            <a:avLst/>
          </a:prstGeom>
          <a:noFill/>
          <a:ln w="9525">
            <a:solidFill>
              <a:schemeClr val="tx1"/>
            </a:solidFill>
            <a:round/>
            <a:headEnd/>
            <a:tailEnd/>
          </a:ln>
          <a:effectLst/>
        </p:spPr>
        <p:txBody>
          <a:bodyPr/>
          <a:lstStyle/>
          <a:p>
            <a:endParaRPr lang="en-US"/>
          </a:p>
        </p:txBody>
      </p:sp>
      <p:sp>
        <p:nvSpPr>
          <p:cNvPr id="77832" name="Line 8"/>
          <p:cNvSpPr>
            <a:spLocks noChangeShapeType="1"/>
          </p:cNvSpPr>
          <p:nvPr/>
        </p:nvSpPr>
        <p:spPr bwMode="auto">
          <a:xfrm flipH="1">
            <a:off x="5791200" y="2209800"/>
            <a:ext cx="228600" cy="914400"/>
          </a:xfrm>
          <a:prstGeom prst="line">
            <a:avLst/>
          </a:prstGeom>
          <a:noFill/>
          <a:ln w="9525">
            <a:solidFill>
              <a:schemeClr val="tx1"/>
            </a:solidFill>
            <a:round/>
            <a:headEnd/>
            <a:tailEnd/>
          </a:ln>
          <a:effectLst/>
        </p:spPr>
        <p:txBody>
          <a:bodyPr/>
          <a:lstStyle/>
          <a:p>
            <a:endParaRPr lang="en-US"/>
          </a:p>
        </p:txBody>
      </p:sp>
      <p:sp>
        <p:nvSpPr>
          <p:cNvPr id="77833" name="Line 9"/>
          <p:cNvSpPr>
            <a:spLocks noChangeShapeType="1"/>
          </p:cNvSpPr>
          <p:nvPr/>
        </p:nvSpPr>
        <p:spPr bwMode="auto">
          <a:xfrm flipH="1">
            <a:off x="7010400" y="2209800"/>
            <a:ext cx="228600" cy="914400"/>
          </a:xfrm>
          <a:prstGeom prst="line">
            <a:avLst/>
          </a:prstGeom>
          <a:noFill/>
          <a:ln w="9525">
            <a:solidFill>
              <a:schemeClr val="tx1"/>
            </a:solidFill>
            <a:round/>
            <a:headEnd/>
            <a:tailEnd/>
          </a:ln>
          <a:effectLst/>
        </p:spPr>
        <p:txBody>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3"/>
          <p:cNvSpPr>
            <a:spLocks noGrp="1" noChangeArrowheads="1"/>
          </p:cNvSpPr>
          <p:nvPr>
            <p:ph idx="1"/>
          </p:nvPr>
        </p:nvSpPr>
        <p:spPr/>
        <p:txBody>
          <a:bodyPr/>
          <a:lstStyle/>
          <a:p>
            <a:r>
              <a:rPr lang="en-US"/>
              <a:t>To convert in the metric system all we need to do is move the decimal over the appropriate number of spaces.</a:t>
            </a:r>
          </a:p>
          <a:p>
            <a:pPr>
              <a:buFont typeface="Wingdings" pitchFamily="2" charset="2"/>
              <a:buNone/>
            </a:pPr>
            <a:endParaRPr lang="en-US"/>
          </a:p>
          <a:p>
            <a:r>
              <a:rPr lang="en-US"/>
              <a:t>100 centimeters = 1 meter = .001 kilometers</a:t>
            </a:r>
          </a:p>
          <a:p>
            <a:pPr>
              <a:buFont typeface="Wingdings" pitchFamily="2" charset="2"/>
              <a:buNone/>
            </a:pPr>
            <a:endParaRPr lang="en-US"/>
          </a:p>
          <a:p>
            <a:r>
              <a:rPr lang="en-US"/>
              <a:t>5000 milligrams = 500 centigrams = 5 grams</a:t>
            </a:r>
          </a:p>
          <a:p>
            <a:pPr>
              <a:buFont typeface="Wingdings" pitchFamily="2" charset="2"/>
              <a:buNone/>
            </a:pPr>
            <a:endParaRPr lang="en-US"/>
          </a:p>
          <a:p>
            <a:pPr>
              <a:buFont typeface="Wingdings" pitchFamily="2" charset="2"/>
              <a:buNone/>
            </a:pPr>
            <a:endParaRPr lang="en-US"/>
          </a:p>
        </p:txBody>
      </p:sp>
      <p:sp>
        <p:nvSpPr>
          <p:cNvPr id="79874" name="Rectangle 2"/>
          <p:cNvSpPr>
            <a:spLocks noGrp="1" noChangeArrowheads="1"/>
          </p:cNvSpPr>
          <p:nvPr>
            <p:ph type="title"/>
          </p:nvPr>
        </p:nvSpPr>
        <p:spPr/>
        <p:txBody>
          <a:bodyPr/>
          <a:lstStyle/>
          <a:p>
            <a:r>
              <a:rPr lang="en-US"/>
              <a:t>The Metric System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noChangeArrowheads="1"/>
          </p:cNvSpPr>
          <p:nvPr>
            <p:ph idx="1"/>
          </p:nvPr>
        </p:nvSpPr>
        <p:spPr/>
        <p:txBody>
          <a:bodyPr/>
          <a:lstStyle/>
          <a:p>
            <a:r>
              <a:rPr lang="en-US"/>
              <a:t>Convert 2345 centigrams to grams</a:t>
            </a:r>
          </a:p>
          <a:p>
            <a:pPr>
              <a:buFont typeface="Wingdings" pitchFamily="2" charset="2"/>
              <a:buNone/>
            </a:pPr>
            <a:r>
              <a:rPr lang="en-US"/>
              <a:t>	</a:t>
            </a:r>
          </a:p>
          <a:p>
            <a:pPr>
              <a:buFont typeface="Wingdings" pitchFamily="2" charset="2"/>
              <a:buNone/>
            </a:pPr>
            <a:r>
              <a:rPr lang="en-US"/>
              <a:t>	</a:t>
            </a:r>
          </a:p>
          <a:p>
            <a:r>
              <a:rPr lang="en-US"/>
              <a:t>Convert 34.58 meters to kilometers</a:t>
            </a:r>
          </a:p>
          <a:p>
            <a:pPr>
              <a:buFont typeface="Wingdings" pitchFamily="2" charset="2"/>
              <a:buNone/>
            </a:pPr>
            <a:endParaRPr lang="en-US"/>
          </a:p>
          <a:p>
            <a:pPr>
              <a:buFont typeface="Wingdings" pitchFamily="2" charset="2"/>
              <a:buNone/>
            </a:pPr>
            <a:endParaRPr lang="en-US"/>
          </a:p>
          <a:p>
            <a:r>
              <a:rPr lang="en-US"/>
              <a:t>Convert 54.2 kiloliters to liters</a:t>
            </a:r>
          </a:p>
          <a:p>
            <a:endParaRPr lang="en-US"/>
          </a:p>
        </p:txBody>
      </p:sp>
      <p:sp>
        <p:nvSpPr>
          <p:cNvPr id="81922" name="Rectangle 2"/>
          <p:cNvSpPr>
            <a:spLocks noGrp="1" noChangeArrowheads="1"/>
          </p:cNvSpPr>
          <p:nvPr>
            <p:ph type="title"/>
          </p:nvPr>
        </p:nvSpPr>
        <p:spPr/>
        <p:txBody>
          <a:bodyPr/>
          <a:lstStyle/>
          <a:p>
            <a:r>
              <a:rPr lang="en-US"/>
              <a:t>Examples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idx="1"/>
          </p:nvPr>
        </p:nvSpPr>
        <p:spPr/>
        <p:txBody>
          <a:bodyPr/>
          <a:lstStyle/>
          <a:p>
            <a:r>
              <a:rPr lang="en-US"/>
              <a:t>State how much larger or smaller the first unit is from the second.</a:t>
            </a:r>
          </a:p>
          <a:p>
            <a:pPr>
              <a:buFont typeface="Wingdings" pitchFamily="2" charset="2"/>
              <a:buNone/>
            </a:pPr>
            <a:endParaRPr lang="en-US"/>
          </a:p>
          <a:p>
            <a:pPr lvl="1"/>
            <a:r>
              <a:rPr lang="en-US"/>
              <a:t>millimeter, deciliter</a:t>
            </a:r>
          </a:p>
          <a:p>
            <a:pPr lvl="1"/>
            <a:endParaRPr lang="en-US"/>
          </a:p>
          <a:p>
            <a:pPr lvl="1"/>
            <a:r>
              <a:rPr lang="en-US"/>
              <a:t>kilometer, micrometer</a:t>
            </a:r>
          </a:p>
          <a:p>
            <a:pPr lvl="1"/>
            <a:endParaRPr lang="en-US"/>
          </a:p>
          <a:p>
            <a:pPr lvl="1"/>
            <a:r>
              <a:rPr lang="en-US"/>
              <a:t>cubic meter, cubic centimeter</a:t>
            </a:r>
          </a:p>
          <a:p>
            <a:endParaRPr lang="en-US"/>
          </a:p>
          <a:p>
            <a:endParaRPr lang="en-US"/>
          </a:p>
        </p:txBody>
      </p:sp>
      <p:sp>
        <p:nvSpPr>
          <p:cNvPr id="83970" name="Rectangle 2"/>
          <p:cNvSpPr>
            <a:spLocks noGrp="1" noChangeArrowheads="1"/>
          </p:cNvSpPr>
          <p:nvPr>
            <p:ph type="title"/>
          </p:nvPr>
        </p:nvSpPr>
        <p:spPr/>
        <p:txBody>
          <a:bodyPr/>
          <a:lstStyle/>
          <a:p>
            <a:r>
              <a:rPr lang="en-US"/>
              <a:t>Examples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3"/>
          <p:cNvSpPr>
            <a:spLocks noGrp="1" noChangeArrowheads="1"/>
          </p:cNvSpPr>
          <p:nvPr>
            <p:ph idx="1"/>
          </p:nvPr>
        </p:nvSpPr>
        <p:spPr/>
        <p:txBody>
          <a:bodyPr/>
          <a:lstStyle/>
          <a:p>
            <a:r>
              <a:rPr lang="en-US" sz="3300"/>
              <a:t>Convert the following</a:t>
            </a:r>
          </a:p>
          <a:p>
            <a:pPr lvl="1"/>
            <a:r>
              <a:rPr lang="en-US"/>
              <a:t>Use Table 2.6, on page 106</a:t>
            </a:r>
            <a:endParaRPr lang="en-US" sz="2900"/>
          </a:p>
          <a:p>
            <a:endParaRPr lang="en-US"/>
          </a:p>
          <a:p>
            <a:r>
              <a:rPr lang="en-US"/>
              <a:t>105 centimeters to yards</a:t>
            </a:r>
          </a:p>
          <a:p>
            <a:endParaRPr lang="en-US"/>
          </a:p>
          <a:p>
            <a:pPr>
              <a:buFont typeface="Wingdings" pitchFamily="2" charset="2"/>
              <a:buNone/>
            </a:pPr>
            <a:endParaRPr lang="en-US"/>
          </a:p>
          <a:p>
            <a:r>
              <a:rPr lang="en-US"/>
              <a:t>150 pounds to kilograms</a:t>
            </a:r>
          </a:p>
          <a:p>
            <a:pPr>
              <a:buFont typeface="Wingdings" pitchFamily="2" charset="2"/>
              <a:buNone/>
            </a:pPr>
            <a:endParaRPr lang="en-US"/>
          </a:p>
        </p:txBody>
      </p:sp>
      <p:sp>
        <p:nvSpPr>
          <p:cNvPr id="86018" name="Rectangle 2"/>
          <p:cNvSpPr>
            <a:spLocks noGrp="1" noChangeArrowheads="1"/>
          </p:cNvSpPr>
          <p:nvPr>
            <p:ph type="title"/>
          </p:nvPr>
        </p:nvSpPr>
        <p:spPr/>
        <p:txBody>
          <a:bodyPr/>
          <a:lstStyle/>
          <a:p>
            <a:r>
              <a:rPr lang="en-US"/>
              <a:t>Metric-USCS Conversions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3"/>
          <p:cNvSpPr>
            <a:spLocks noGrp="1" noChangeArrowheads="1"/>
          </p:cNvSpPr>
          <p:nvPr>
            <p:ph idx="1"/>
          </p:nvPr>
        </p:nvSpPr>
        <p:spPr/>
        <p:txBody>
          <a:bodyPr/>
          <a:lstStyle/>
          <a:p>
            <a:r>
              <a:rPr lang="en-US"/>
              <a:t>100 kilometers per hour to miles per hour</a:t>
            </a:r>
          </a:p>
          <a:p>
            <a:pPr>
              <a:buFont typeface="Wingdings" pitchFamily="2" charset="2"/>
              <a:buNone/>
            </a:pPr>
            <a:endParaRPr lang="en-US"/>
          </a:p>
          <a:p>
            <a:pPr>
              <a:buFont typeface="Wingdings" pitchFamily="2" charset="2"/>
              <a:buNone/>
            </a:pPr>
            <a:endParaRPr lang="en-US"/>
          </a:p>
          <a:p>
            <a:r>
              <a:rPr lang="en-US"/>
              <a:t>5.5 grams per cubic centimeter to pounds per cubic foot</a:t>
            </a:r>
          </a:p>
          <a:p>
            <a:endParaRPr lang="en-US"/>
          </a:p>
          <a:p>
            <a:endParaRPr lang="en-US"/>
          </a:p>
          <a:p>
            <a:r>
              <a:rPr lang="en-US"/>
              <a:t>25 miles per hour to kilometers per hour</a:t>
            </a:r>
          </a:p>
          <a:p>
            <a:endParaRPr lang="en-US"/>
          </a:p>
        </p:txBody>
      </p:sp>
      <p:sp>
        <p:nvSpPr>
          <p:cNvPr id="88066" name="Rectangle 2"/>
          <p:cNvSpPr>
            <a:spLocks noGrp="1" noChangeArrowheads="1"/>
          </p:cNvSpPr>
          <p:nvPr>
            <p:ph type="title"/>
          </p:nvPr>
        </p:nvSpPr>
        <p:spPr/>
        <p:txBody>
          <a:bodyPr/>
          <a:lstStyle/>
          <a:p>
            <a:r>
              <a:rPr lang="en-US"/>
              <a:t>Metric-USCS Conversions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idx="1"/>
          </p:nvPr>
        </p:nvSpPr>
        <p:spPr/>
        <p:txBody>
          <a:bodyPr/>
          <a:lstStyle/>
          <a:p>
            <a:pPr>
              <a:lnSpc>
                <a:spcPct val="90000"/>
              </a:lnSpc>
            </a:pPr>
            <a:r>
              <a:rPr lang="en-US" sz="2600"/>
              <a:t>In the beginning… </a:t>
            </a:r>
          </a:p>
          <a:p>
            <a:pPr lvl="1">
              <a:lnSpc>
                <a:spcPct val="90000"/>
              </a:lnSpc>
            </a:pPr>
            <a:r>
              <a:rPr lang="en-US" sz="2200"/>
              <a:t>1 Foot was the length of the foot of the person that was doing the measuring </a:t>
            </a:r>
          </a:p>
          <a:p>
            <a:pPr lvl="1">
              <a:lnSpc>
                <a:spcPct val="90000"/>
              </a:lnSpc>
            </a:pPr>
            <a:r>
              <a:rPr lang="en-US" sz="2200"/>
              <a:t>1 inch = 1 thumb length (they found that 12 thumbs were about 1 foot)</a:t>
            </a:r>
          </a:p>
          <a:p>
            <a:pPr lvl="1">
              <a:lnSpc>
                <a:spcPct val="90000"/>
              </a:lnSpc>
            </a:pPr>
            <a:r>
              <a:rPr lang="en-US" sz="2200"/>
              <a:t>1 mile = 1000 paces</a:t>
            </a:r>
          </a:p>
          <a:p>
            <a:pPr>
              <a:lnSpc>
                <a:spcPct val="90000"/>
              </a:lnSpc>
            </a:pPr>
            <a:r>
              <a:rPr lang="en-US" sz="2600"/>
              <a:t>This caused problems as the lengths varied from person to person.</a:t>
            </a:r>
          </a:p>
          <a:p>
            <a:pPr>
              <a:lnSpc>
                <a:spcPct val="90000"/>
              </a:lnSpc>
            </a:pPr>
            <a:r>
              <a:rPr lang="en-US" sz="2600"/>
              <a:t>The first permanent standardization began with King Henry I, he declared 1 yard = the length from his nose to the tip of his thumb on his outstretched arm.</a:t>
            </a:r>
          </a:p>
        </p:txBody>
      </p:sp>
      <p:sp>
        <p:nvSpPr>
          <p:cNvPr id="62466" name="Rectangle 2"/>
          <p:cNvSpPr>
            <a:spLocks noGrp="1" noChangeArrowheads="1"/>
          </p:cNvSpPr>
          <p:nvPr>
            <p:ph type="title"/>
          </p:nvPr>
        </p:nvSpPr>
        <p:spPr/>
        <p:txBody>
          <a:bodyPr/>
          <a:lstStyle/>
          <a:p>
            <a:r>
              <a:rPr lang="en-US" altLang="zh-CN">
                <a:ea typeface="SimSun" pitchFamily="2" charset="-122"/>
              </a:rPr>
              <a:t>US Customary System </a:t>
            </a: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3"/>
          <p:cNvSpPr>
            <a:spLocks noGrp="1" noChangeArrowheads="1"/>
          </p:cNvSpPr>
          <p:nvPr>
            <p:ph idx="1"/>
          </p:nvPr>
        </p:nvSpPr>
        <p:spPr>
          <a:xfrm>
            <a:off x="457200" y="1447800"/>
            <a:ext cx="8229600" cy="5181600"/>
          </a:xfrm>
        </p:spPr>
        <p:txBody>
          <a:bodyPr/>
          <a:lstStyle/>
          <a:p>
            <a:pPr>
              <a:lnSpc>
                <a:spcPct val="90000"/>
              </a:lnSpc>
            </a:pPr>
            <a:r>
              <a:rPr lang="en-US" sz="2600"/>
              <a:t>Units </a:t>
            </a:r>
          </a:p>
          <a:p>
            <a:pPr lvl="1">
              <a:lnSpc>
                <a:spcPct val="90000"/>
              </a:lnSpc>
            </a:pPr>
            <a:r>
              <a:rPr lang="en-US" sz="2200"/>
              <a:t>Fahrenheit </a:t>
            </a:r>
          </a:p>
          <a:p>
            <a:pPr lvl="1">
              <a:lnSpc>
                <a:spcPct val="90000"/>
              </a:lnSpc>
            </a:pPr>
            <a:r>
              <a:rPr lang="en-US" sz="2200"/>
              <a:t>Celsius </a:t>
            </a:r>
          </a:p>
          <a:p>
            <a:pPr lvl="1">
              <a:lnSpc>
                <a:spcPct val="90000"/>
              </a:lnSpc>
            </a:pPr>
            <a:r>
              <a:rPr lang="en-US" sz="2200"/>
              <a:t>Kelvin</a:t>
            </a:r>
          </a:p>
          <a:p>
            <a:pPr>
              <a:lnSpc>
                <a:spcPct val="90000"/>
              </a:lnSpc>
            </a:pPr>
            <a:r>
              <a:rPr lang="en-US" sz="2600"/>
              <a:t>Fahrenheit:  used in the US</a:t>
            </a:r>
          </a:p>
          <a:p>
            <a:pPr lvl="2">
              <a:lnSpc>
                <a:spcPct val="90000"/>
              </a:lnSpc>
            </a:pPr>
            <a:r>
              <a:rPr lang="en-US" sz="2100"/>
              <a:t>Water freezes at 32</a:t>
            </a:r>
            <a:r>
              <a:rPr lang="en-US" sz="2100">
                <a:sym typeface="Symbol" pitchFamily="18" charset="2"/>
              </a:rPr>
              <a:t></a:t>
            </a:r>
            <a:r>
              <a:rPr lang="en-US" sz="2100"/>
              <a:t>F, boils at 212</a:t>
            </a:r>
            <a:r>
              <a:rPr lang="en-US" sz="2100">
                <a:sym typeface="Symbol" pitchFamily="18" charset="2"/>
              </a:rPr>
              <a:t></a:t>
            </a:r>
            <a:r>
              <a:rPr lang="en-US" sz="2100"/>
              <a:t>F</a:t>
            </a:r>
          </a:p>
          <a:p>
            <a:pPr>
              <a:lnSpc>
                <a:spcPct val="90000"/>
              </a:lnSpc>
            </a:pPr>
            <a:r>
              <a:rPr lang="en-US" sz="2600"/>
              <a:t>Celsius:	</a:t>
            </a:r>
          </a:p>
          <a:p>
            <a:pPr lvl="2">
              <a:lnSpc>
                <a:spcPct val="90000"/>
              </a:lnSpc>
            </a:pPr>
            <a:r>
              <a:rPr lang="en-US" sz="2100"/>
              <a:t>Used Internationally</a:t>
            </a:r>
          </a:p>
          <a:p>
            <a:pPr lvl="2">
              <a:lnSpc>
                <a:spcPct val="90000"/>
              </a:lnSpc>
            </a:pPr>
            <a:r>
              <a:rPr lang="en-US" sz="2100"/>
              <a:t>Water freezes at 0</a:t>
            </a:r>
            <a:r>
              <a:rPr lang="en-US" sz="2100">
                <a:sym typeface="Symbol" pitchFamily="18" charset="2"/>
              </a:rPr>
              <a:t></a:t>
            </a:r>
            <a:r>
              <a:rPr lang="en-US" sz="2100"/>
              <a:t>C, boils at 100</a:t>
            </a:r>
            <a:r>
              <a:rPr lang="en-US" sz="2100">
                <a:sym typeface="Symbol" pitchFamily="18" charset="2"/>
              </a:rPr>
              <a:t></a:t>
            </a:r>
            <a:r>
              <a:rPr lang="en-US" sz="2100"/>
              <a:t>C</a:t>
            </a:r>
          </a:p>
          <a:p>
            <a:pPr>
              <a:lnSpc>
                <a:spcPct val="90000"/>
              </a:lnSpc>
            </a:pPr>
            <a:r>
              <a:rPr lang="en-US" sz="2600"/>
              <a:t>Kelvin:	</a:t>
            </a:r>
          </a:p>
          <a:p>
            <a:pPr lvl="2">
              <a:lnSpc>
                <a:spcPct val="90000"/>
              </a:lnSpc>
            </a:pPr>
            <a:r>
              <a:rPr lang="en-US" sz="2100"/>
              <a:t>Used in science</a:t>
            </a:r>
          </a:p>
          <a:p>
            <a:pPr lvl="2">
              <a:lnSpc>
                <a:spcPct val="90000"/>
              </a:lnSpc>
            </a:pPr>
            <a:r>
              <a:rPr lang="en-US" sz="2100"/>
              <a:t>0 is an absolute zero (the coldest it can be, -273.15</a:t>
            </a:r>
            <a:r>
              <a:rPr lang="en-US" sz="2100">
                <a:sym typeface="Symbol" pitchFamily="18" charset="2"/>
              </a:rPr>
              <a:t></a:t>
            </a:r>
            <a:r>
              <a:rPr lang="en-US" sz="2100"/>
              <a:t>C, or –459.67</a:t>
            </a:r>
            <a:r>
              <a:rPr lang="en-US" sz="2100">
                <a:sym typeface="Symbol" pitchFamily="18" charset="2"/>
              </a:rPr>
              <a:t></a:t>
            </a:r>
            <a:r>
              <a:rPr lang="en-US" sz="2100"/>
              <a:t>F</a:t>
            </a:r>
          </a:p>
        </p:txBody>
      </p:sp>
      <p:sp>
        <p:nvSpPr>
          <p:cNvPr id="90114" name="Rectangle 2"/>
          <p:cNvSpPr>
            <a:spLocks noGrp="1" noChangeArrowheads="1"/>
          </p:cNvSpPr>
          <p:nvPr>
            <p:ph type="title"/>
          </p:nvPr>
        </p:nvSpPr>
        <p:spPr/>
        <p:txBody>
          <a:bodyPr/>
          <a:lstStyle/>
          <a:p>
            <a:r>
              <a:rPr lang="en-US"/>
              <a:t>Temperature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3"/>
          <p:cNvSpPr>
            <a:spLocks noGrp="1" noChangeArrowheads="1"/>
          </p:cNvSpPr>
          <p:nvPr>
            <p:ph idx="1"/>
          </p:nvPr>
        </p:nvSpPr>
        <p:spPr/>
        <p:txBody>
          <a:bodyPr/>
          <a:lstStyle/>
          <a:p>
            <a:r>
              <a:rPr lang="en-US"/>
              <a:t>From Celsius to Fahrenheit</a:t>
            </a:r>
          </a:p>
          <a:p>
            <a:pPr lvl="1"/>
            <a:r>
              <a:rPr lang="en-US"/>
              <a:t> multiply by 1.8 (or 9/5) and add 32</a:t>
            </a:r>
          </a:p>
          <a:p>
            <a:r>
              <a:rPr lang="en-US"/>
              <a:t>From Fahrenheit to Celsius</a:t>
            </a:r>
          </a:p>
          <a:p>
            <a:pPr lvl="1"/>
            <a:r>
              <a:rPr lang="en-US"/>
              <a:t> subtract 32 then divide by 1.8 (or multiply by 5/9)</a:t>
            </a:r>
          </a:p>
          <a:p>
            <a:r>
              <a:rPr lang="en-US"/>
              <a:t>From Celsius to Kelvin</a:t>
            </a:r>
          </a:p>
          <a:p>
            <a:pPr lvl="1"/>
            <a:r>
              <a:rPr lang="en-US"/>
              <a:t> add 273.15</a:t>
            </a:r>
          </a:p>
          <a:p>
            <a:r>
              <a:rPr lang="en-US"/>
              <a:t>From Kelvin to Celsius</a:t>
            </a:r>
          </a:p>
          <a:p>
            <a:pPr lvl="1"/>
            <a:r>
              <a:rPr lang="en-US"/>
              <a:t> subtract 273.15</a:t>
            </a:r>
          </a:p>
          <a:p>
            <a:endParaRPr lang="en-US"/>
          </a:p>
        </p:txBody>
      </p:sp>
      <p:sp>
        <p:nvSpPr>
          <p:cNvPr id="91138" name="Rectangle 2"/>
          <p:cNvSpPr>
            <a:spLocks noGrp="1" noChangeArrowheads="1"/>
          </p:cNvSpPr>
          <p:nvPr>
            <p:ph type="title"/>
          </p:nvPr>
        </p:nvSpPr>
        <p:spPr/>
        <p:txBody>
          <a:bodyPr/>
          <a:lstStyle/>
          <a:p>
            <a:r>
              <a:rPr lang="en-US"/>
              <a:t>Temperature Conversions</a:t>
            </a:r>
          </a:p>
        </p:txBody>
      </p:sp>
      <p:sp>
        <p:nvSpPr>
          <p:cNvPr id="91140" name="Text Box 4"/>
          <p:cNvSpPr txBox="1">
            <a:spLocks noChangeArrowheads="1"/>
          </p:cNvSpPr>
          <p:nvPr/>
        </p:nvSpPr>
        <p:spPr bwMode="auto">
          <a:xfrm>
            <a:off x="6019800" y="4552950"/>
            <a:ext cx="3048000" cy="2228850"/>
          </a:xfrm>
          <a:prstGeom prst="rect">
            <a:avLst/>
          </a:prstGeom>
          <a:noFill/>
          <a:ln w="9525">
            <a:noFill/>
            <a:miter lim="800000"/>
            <a:headEnd/>
            <a:tailEnd/>
          </a:ln>
          <a:effectLst/>
        </p:spPr>
        <p:txBody>
          <a:bodyPr>
            <a:spAutoFit/>
          </a:bodyPr>
          <a:lstStyle/>
          <a:p>
            <a:r>
              <a:rPr lang="en-US" sz="2800"/>
              <a:t>C = 	</a:t>
            </a:r>
            <a:r>
              <a:rPr lang="en-US" sz="2800" u="sng"/>
              <a:t>F – 32</a:t>
            </a:r>
          </a:p>
          <a:p>
            <a:r>
              <a:rPr lang="en-US" sz="2800"/>
              <a:t>	  1.8</a:t>
            </a:r>
          </a:p>
          <a:p>
            <a:pPr>
              <a:spcBef>
                <a:spcPct val="50000"/>
              </a:spcBef>
            </a:pPr>
            <a:r>
              <a:rPr lang="en-US" sz="2800"/>
              <a:t>F = (1.8C) + 32</a:t>
            </a:r>
          </a:p>
          <a:p>
            <a:pPr>
              <a:spcBef>
                <a:spcPct val="50000"/>
              </a:spcBef>
            </a:pPr>
            <a:r>
              <a:rPr lang="en-US" sz="2800"/>
              <a:t>K = C + 273.15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3"/>
          <p:cNvSpPr>
            <a:spLocks noGrp="1" noChangeArrowheads="1"/>
          </p:cNvSpPr>
          <p:nvPr>
            <p:ph idx="1"/>
          </p:nvPr>
        </p:nvSpPr>
        <p:spPr/>
        <p:txBody>
          <a:bodyPr/>
          <a:lstStyle/>
          <a:p>
            <a:pPr>
              <a:lnSpc>
                <a:spcPct val="80000"/>
              </a:lnSpc>
              <a:buFont typeface="Wingdings" pitchFamily="2" charset="2"/>
              <a:buNone/>
            </a:pPr>
            <a:r>
              <a:rPr lang="en-US" sz="2600"/>
              <a:t>Convert between Celsius and Fahrenheit</a:t>
            </a:r>
          </a:p>
          <a:p>
            <a:pPr>
              <a:lnSpc>
                <a:spcPct val="80000"/>
              </a:lnSpc>
            </a:pPr>
            <a:endParaRPr lang="en-US" sz="2600"/>
          </a:p>
          <a:p>
            <a:pPr>
              <a:lnSpc>
                <a:spcPct val="80000"/>
              </a:lnSpc>
            </a:pPr>
            <a:r>
              <a:rPr lang="en-US" sz="2600"/>
              <a:t>-8</a:t>
            </a:r>
            <a:r>
              <a:rPr lang="en-US" sz="2600">
                <a:sym typeface="Symbol" pitchFamily="18" charset="2"/>
              </a:rPr>
              <a:t></a:t>
            </a:r>
            <a:r>
              <a:rPr lang="en-US" sz="2600"/>
              <a:t>C</a:t>
            </a:r>
          </a:p>
          <a:p>
            <a:pPr>
              <a:lnSpc>
                <a:spcPct val="80000"/>
              </a:lnSpc>
            </a:pPr>
            <a:endParaRPr lang="en-US" sz="2600"/>
          </a:p>
          <a:p>
            <a:pPr>
              <a:lnSpc>
                <a:spcPct val="80000"/>
              </a:lnSpc>
            </a:pPr>
            <a:r>
              <a:rPr lang="en-US" sz="2600"/>
              <a:t>15</a:t>
            </a:r>
            <a:r>
              <a:rPr lang="en-US" sz="2600">
                <a:sym typeface="Symbol" pitchFamily="18" charset="2"/>
              </a:rPr>
              <a:t></a:t>
            </a:r>
            <a:r>
              <a:rPr lang="en-US" sz="2600"/>
              <a:t>F</a:t>
            </a:r>
          </a:p>
          <a:p>
            <a:pPr>
              <a:lnSpc>
                <a:spcPct val="80000"/>
              </a:lnSpc>
            </a:pPr>
            <a:endParaRPr lang="en-US" sz="2600"/>
          </a:p>
          <a:p>
            <a:pPr>
              <a:lnSpc>
                <a:spcPct val="80000"/>
              </a:lnSpc>
            </a:pPr>
            <a:r>
              <a:rPr lang="en-US" sz="2600"/>
              <a:t>15</a:t>
            </a:r>
            <a:r>
              <a:rPr lang="en-US" sz="2600">
                <a:sym typeface="Symbol" pitchFamily="18" charset="2"/>
              </a:rPr>
              <a:t></a:t>
            </a:r>
            <a:r>
              <a:rPr lang="en-US" sz="2600"/>
              <a:t>C</a:t>
            </a:r>
          </a:p>
          <a:p>
            <a:pPr>
              <a:lnSpc>
                <a:spcPct val="80000"/>
              </a:lnSpc>
            </a:pPr>
            <a:endParaRPr lang="en-US" sz="2600"/>
          </a:p>
          <a:p>
            <a:pPr>
              <a:lnSpc>
                <a:spcPct val="80000"/>
              </a:lnSpc>
            </a:pPr>
            <a:r>
              <a:rPr lang="en-US" sz="2600"/>
              <a:t>75</a:t>
            </a:r>
            <a:r>
              <a:rPr lang="en-US" sz="2600">
                <a:sym typeface="Symbol" pitchFamily="18" charset="2"/>
              </a:rPr>
              <a:t></a:t>
            </a:r>
            <a:r>
              <a:rPr lang="en-US" sz="2600"/>
              <a:t>F</a:t>
            </a:r>
          </a:p>
          <a:p>
            <a:pPr>
              <a:lnSpc>
                <a:spcPct val="80000"/>
              </a:lnSpc>
            </a:pPr>
            <a:endParaRPr lang="en-US" sz="2600"/>
          </a:p>
          <a:p>
            <a:pPr>
              <a:lnSpc>
                <a:spcPct val="80000"/>
              </a:lnSpc>
            </a:pPr>
            <a:r>
              <a:rPr lang="en-US" sz="2600"/>
              <a:t>20</a:t>
            </a:r>
            <a:r>
              <a:rPr lang="en-US" sz="2600">
                <a:sym typeface="Symbol" pitchFamily="18" charset="2"/>
              </a:rPr>
              <a:t></a:t>
            </a:r>
            <a:r>
              <a:rPr lang="en-US" sz="2600"/>
              <a:t>F</a:t>
            </a:r>
          </a:p>
          <a:p>
            <a:pPr>
              <a:lnSpc>
                <a:spcPct val="80000"/>
              </a:lnSpc>
            </a:pPr>
            <a:endParaRPr lang="en-US" sz="2600"/>
          </a:p>
        </p:txBody>
      </p:sp>
      <p:sp>
        <p:nvSpPr>
          <p:cNvPr id="93186" name="Rectangle 2"/>
          <p:cNvSpPr>
            <a:spLocks noGrp="1" noChangeArrowheads="1"/>
          </p:cNvSpPr>
          <p:nvPr>
            <p:ph type="title"/>
          </p:nvPr>
        </p:nvSpPr>
        <p:spPr/>
        <p:txBody>
          <a:bodyPr/>
          <a:lstStyle/>
          <a:p>
            <a:r>
              <a:rPr lang="en-US"/>
              <a:t>Examples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p:cNvSpPr>
            <a:spLocks noGrp="1" noChangeArrowheads="1"/>
          </p:cNvSpPr>
          <p:nvPr>
            <p:ph idx="1"/>
          </p:nvPr>
        </p:nvSpPr>
        <p:spPr/>
        <p:txBody>
          <a:bodyPr/>
          <a:lstStyle/>
          <a:p>
            <a:pPr>
              <a:buFont typeface="Wingdings" pitchFamily="2" charset="2"/>
              <a:buNone/>
            </a:pPr>
            <a:r>
              <a:rPr lang="en-US"/>
              <a:t>Convert between Kelvin and Celsius</a:t>
            </a:r>
          </a:p>
          <a:p>
            <a:r>
              <a:rPr lang="en-US"/>
              <a:t>-40</a:t>
            </a:r>
            <a:r>
              <a:rPr lang="en-US">
                <a:sym typeface="Symbol" pitchFamily="18" charset="2"/>
              </a:rPr>
              <a:t></a:t>
            </a:r>
            <a:r>
              <a:rPr lang="en-US"/>
              <a:t>C</a:t>
            </a:r>
          </a:p>
          <a:p>
            <a:pPr>
              <a:buFont typeface="Wingdings" pitchFamily="2" charset="2"/>
              <a:buNone/>
            </a:pPr>
            <a:endParaRPr lang="en-US"/>
          </a:p>
          <a:p>
            <a:r>
              <a:rPr lang="en-US"/>
              <a:t>400</a:t>
            </a:r>
            <a:r>
              <a:rPr lang="en-US">
                <a:sym typeface="Symbol" pitchFamily="18" charset="2"/>
              </a:rPr>
              <a:t></a:t>
            </a:r>
            <a:r>
              <a:rPr lang="en-US"/>
              <a:t>K</a:t>
            </a:r>
          </a:p>
          <a:p>
            <a:pPr>
              <a:buFont typeface="Wingdings" pitchFamily="2" charset="2"/>
              <a:buNone/>
            </a:pPr>
            <a:endParaRPr lang="en-US"/>
          </a:p>
          <a:p>
            <a:r>
              <a:rPr lang="en-US"/>
              <a:t>125</a:t>
            </a:r>
            <a:r>
              <a:rPr lang="en-US">
                <a:sym typeface="Symbol" pitchFamily="18" charset="2"/>
              </a:rPr>
              <a:t></a:t>
            </a:r>
            <a:r>
              <a:rPr lang="en-US"/>
              <a:t>C</a:t>
            </a:r>
          </a:p>
        </p:txBody>
      </p:sp>
      <p:sp>
        <p:nvSpPr>
          <p:cNvPr id="95234" name="Rectangle 2"/>
          <p:cNvSpPr>
            <a:spLocks noGrp="1" noChangeArrowheads="1"/>
          </p:cNvSpPr>
          <p:nvPr>
            <p:ph type="title"/>
          </p:nvPr>
        </p:nvSpPr>
        <p:spPr/>
        <p:txBody>
          <a:bodyPr/>
          <a:lstStyle/>
          <a:p>
            <a:r>
              <a:rPr lang="en-US"/>
              <a:t>Examples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p:cNvSpPr>
            <a:spLocks noGrp="1" noChangeArrowheads="1"/>
          </p:cNvSpPr>
          <p:nvPr>
            <p:ph idx="1"/>
          </p:nvPr>
        </p:nvSpPr>
        <p:spPr/>
        <p:txBody>
          <a:bodyPr/>
          <a:lstStyle/>
          <a:p>
            <a:pPr>
              <a:lnSpc>
                <a:spcPct val="90000"/>
              </a:lnSpc>
            </a:pPr>
            <a:r>
              <a:rPr lang="en-US" sz="2600"/>
              <a:t>Energy is what makes matter move or heat up.  </a:t>
            </a:r>
          </a:p>
          <a:p>
            <a:pPr>
              <a:lnSpc>
                <a:spcPct val="90000"/>
              </a:lnSpc>
            </a:pPr>
            <a:endParaRPr lang="en-US" sz="2600"/>
          </a:p>
          <a:p>
            <a:pPr>
              <a:lnSpc>
                <a:spcPct val="90000"/>
              </a:lnSpc>
            </a:pPr>
            <a:r>
              <a:rPr lang="en-US" sz="2600"/>
              <a:t>Unit of energy is the </a:t>
            </a:r>
            <a:r>
              <a:rPr lang="en-US" sz="2600" u="sng"/>
              <a:t>joule</a:t>
            </a:r>
            <a:r>
              <a:rPr lang="en-US" sz="2600"/>
              <a:t>.</a:t>
            </a:r>
          </a:p>
          <a:p>
            <a:pPr>
              <a:lnSpc>
                <a:spcPct val="90000"/>
              </a:lnSpc>
            </a:pPr>
            <a:endParaRPr lang="en-US" sz="2600"/>
          </a:p>
          <a:p>
            <a:pPr>
              <a:lnSpc>
                <a:spcPct val="90000"/>
              </a:lnSpc>
            </a:pPr>
            <a:r>
              <a:rPr lang="en-US" sz="2600"/>
              <a:t>Power is the rate at which energy is used. </a:t>
            </a:r>
          </a:p>
          <a:p>
            <a:pPr>
              <a:lnSpc>
                <a:spcPct val="90000"/>
              </a:lnSpc>
            </a:pPr>
            <a:endParaRPr lang="en-US" sz="2600"/>
          </a:p>
          <a:p>
            <a:pPr>
              <a:lnSpc>
                <a:spcPct val="90000"/>
              </a:lnSpc>
            </a:pPr>
            <a:r>
              <a:rPr lang="en-US" sz="2600"/>
              <a:t>Unit of power is the </a:t>
            </a:r>
            <a:r>
              <a:rPr lang="en-US" sz="2600" u="sng"/>
              <a:t>watt</a:t>
            </a:r>
            <a:r>
              <a:rPr lang="en-US" sz="2600"/>
              <a:t>.</a:t>
            </a:r>
          </a:p>
          <a:p>
            <a:pPr lvl="1">
              <a:lnSpc>
                <a:spcPct val="90000"/>
              </a:lnSpc>
            </a:pPr>
            <a:r>
              <a:rPr lang="en-US" sz="2200"/>
              <a:t>1 watt = 1 joule/s</a:t>
            </a:r>
          </a:p>
          <a:p>
            <a:pPr lvl="1">
              <a:lnSpc>
                <a:spcPct val="90000"/>
              </a:lnSpc>
            </a:pPr>
            <a:r>
              <a:rPr lang="en-US" sz="2200"/>
              <a:t>Our electric bills tend to be kilowatt-hour</a:t>
            </a:r>
          </a:p>
          <a:p>
            <a:pPr lvl="1">
              <a:lnSpc>
                <a:spcPct val="90000"/>
              </a:lnSpc>
            </a:pPr>
            <a:r>
              <a:rPr lang="en-US" sz="2200"/>
              <a:t>1 kilowatt-hour = 3.6 million joules</a:t>
            </a:r>
          </a:p>
        </p:txBody>
      </p:sp>
      <p:sp>
        <p:nvSpPr>
          <p:cNvPr id="97282" name="Rectangle 2"/>
          <p:cNvSpPr>
            <a:spLocks noGrp="1" noChangeArrowheads="1"/>
          </p:cNvSpPr>
          <p:nvPr>
            <p:ph type="title"/>
          </p:nvPr>
        </p:nvSpPr>
        <p:spPr/>
        <p:txBody>
          <a:bodyPr/>
          <a:lstStyle/>
          <a:p>
            <a:r>
              <a:rPr lang="en-US"/>
              <a:t>Units of energy and power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3"/>
          <p:cNvSpPr>
            <a:spLocks noGrp="1" noChangeArrowheads="1"/>
          </p:cNvSpPr>
          <p:nvPr>
            <p:ph idx="1"/>
          </p:nvPr>
        </p:nvSpPr>
        <p:spPr/>
        <p:txBody>
          <a:bodyPr/>
          <a:lstStyle/>
          <a:p>
            <a:r>
              <a:rPr lang="en-US"/>
              <a:t>Suppose that your utility company charges 7 cents per kilowatt-hour of electricity.  How much does it cost to keep a 100-watt bulb on for a week?</a:t>
            </a:r>
            <a:endParaRPr lang="en-US" u="sng"/>
          </a:p>
        </p:txBody>
      </p:sp>
      <p:sp>
        <p:nvSpPr>
          <p:cNvPr id="98306" name="Rectangle 2"/>
          <p:cNvSpPr>
            <a:spLocks noGrp="1" noChangeArrowheads="1"/>
          </p:cNvSpPr>
          <p:nvPr>
            <p:ph type="title"/>
          </p:nvPr>
        </p:nvSpPr>
        <p:spPr/>
        <p:txBody>
          <a:bodyPr/>
          <a:lstStyle/>
          <a:p>
            <a:r>
              <a:rPr lang="en-US"/>
              <a:t>Example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noChangeArrowheads="1"/>
          </p:cNvSpPr>
          <p:nvPr>
            <p:ph idx="1"/>
          </p:nvPr>
        </p:nvSpPr>
        <p:spPr>
          <a:xfrm>
            <a:off x="457200" y="1447800"/>
            <a:ext cx="8229600" cy="5181600"/>
          </a:xfrm>
        </p:spPr>
        <p:txBody>
          <a:bodyPr/>
          <a:lstStyle/>
          <a:p>
            <a:pPr>
              <a:lnSpc>
                <a:spcPct val="90000"/>
              </a:lnSpc>
            </a:pPr>
            <a:r>
              <a:rPr lang="en-US"/>
              <a:t>The Cullinan Diamond and the Star of Africa- Page 116, #88</a:t>
            </a:r>
          </a:p>
          <a:p>
            <a:pPr lvl="1">
              <a:lnSpc>
                <a:spcPct val="90000"/>
              </a:lnSpc>
            </a:pPr>
            <a:r>
              <a:rPr lang="en-US"/>
              <a:t>The largest single rough diamond ever found, the Cullinan diamond, weighed 3106 carats; it was used to cut the world’s largest diamond gem, the Star of Africa (530.2 carats), which is part of the British crown jewels collection.  How much did the Cullinan diamond weigh in milligrams? </a:t>
            </a:r>
          </a:p>
          <a:p>
            <a:pPr lvl="1">
              <a:lnSpc>
                <a:spcPct val="90000"/>
              </a:lnSpc>
            </a:pPr>
            <a:r>
              <a:rPr lang="en-US"/>
              <a:t>In pounds?</a:t>
            </a:r>
          </a:p>
          <a:p>
            <a:pPr lvl="1">
              <a:lnSpc>
                <a:spcPct val="90000"/>
              </a:lnSpc>
            </a:pPr>
            <a:r>
              <a:rPr lang="en-US"/>
              <a:t>How much does the Star of Africa weigh in milligrams?</a:t>
            </a:r>
          </a:p>
          <a:p>
            <a:pPr lvl="1">
              <a:lnSpc>
                <a:spcPct val="90000"/>
              </a:lnSpc>
            </a:pPr>
            <a:r>
              <a:rPr lang="en-US"/>
              <a:t>In pounds avoirdupois? </a:t>
            </a:r>
          </a:p>
        </p:txBody>
      </p:sp>
      <p:sp>
        <p:nvSpPr>
          <p:cNvPr id="100354" name="Rectangle 2"/>
          <p:cNvSpPr>
            <a:spLocks noGrp="1" noChangeArrowheads="1"/>
          </p:cNvSpPr>
          <p:nvPr>
            <p:ph type="title"/>
          </p:nvPr>
        </p:nvSpPr>
        <p:spPr/>
        <p:txBody>
          <a:bodyPr/>
          <a:lstStyle/>
          <a:p>
            <a:r>
              <a:rPr lang="en-US"/>
              <a:t>Example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idx="1"/>
          </p:nvPr>
        </p:nvSpPr>
        <p:spPr/>
        <p:txBody>
          <a:bodyPr/>
          <a:lstStyle/>
          <a:p>
            <a:r>
              <a:rPr lang="en-US">
                <a:solidFill>
                  <a:srgbClr val="FF0000"/>
                </a:solidFill>
              </a:rPr>
              <a:t>Box page 103</a:t>
            </a:r>
          </a:p>
        </p:txBody>
      </p:sp>
      <p:sp>
        <p:nvSpPr>
          <p:cNvPr id="102402" name="Rectangle 2"/>
          <p:cNvSpPr>
            <a:spLocks noGrp="1" noChangeArrowheads="1"/>
          </p:cNvSpPr>
          <p:nvPr>
            <p:ph type="title"/>
          </p:nvPr>
        </p:nvSpPr>
        <p:spPr/>
        <p:txBody>
          <a:bodyPr/>
          <a:lstStyle/>
          <a:p>
            <a:r>
              <a:rPr lang="en-US"/>
              <a:t>Gems and Gold Jewelry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7" name="Rectangle 3"/>
          <p:cNvSpPr>
            <a:spLocks noGrp="1" noChangeArrowheads="1"/>
          </p:cNvSpPr>
          <p:nvPr>
            <p:ph idx="1"/>
          </p:nvPr>
        </p:nvSpPr>
        <p:spPr/>
        <p:txBody>
          <a:bodyPr/>
          <a:lstStyle/>
          <a:p>
            <a:r>
              <a:rPr lang="en-US"/>
              <a:t>You purchase a 14-karat gold chain that weigh 15 grams.  How much gold have you purchased (in grams)?  Bonus: At the current price of gold, how much is the gold in the chain worth? </a:t>
            </a:r>
          </a:p>
          <a:p>
            <a:endParaRPr lang="en-US"/>
          </a:p>
          <a:p>
            <a:r>
              <a:rPr lang="en-US"/>
              <a:t>Is it possible to have jewelry made of 30-karat gold?  Why or why not?</a:t>
            </a:r>
          </a:p>
          <a:p>
            <a:endParaRPr lang="en-US"/>
          </a:p>
          <a:p>
            <a:endParaRPr lang="en-US"/>
          </a:p>
        </p:txBody>
      </p:sp>
      <p:sp>
        <p:nvSpPr>
          <p:cNvPr id="103426" name="Rectangle 2"/>
          <p:cNvSpPr>
            <a:spLocks noGrp="1" noChangeArrowheads="1"/>
          </p:cNvSpPr>
          <p:nvPr>
            <p:ph type="title"/>
          </p:nvPr>
        </p:nvSpPr>
        <p:spPr/>
        <p:txBody>
          <a:bodyPr/>
          <a:lstStyle/>
          <a:p>
            <a:r>
              <a:rPr lang="en-US" sz="3500"/>
              <a:t/>
            </a:r>
            <a:br>
              <a:rPr lang="en-US" sz="3500"/>
            </a:br>
            <a:r>
              <a:rPr lang="en-US" sz="3500"/>
              <a:t>Gems and Gold</a:t>
            </a:r>
            <a:br>
              <a:rPr lang="en-US" sz="3500"/>
            </a:br>
            <a:r>
              <a:rPr lang="en-US" sz="3500"/>
              <a:t>Examples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Grp="1" noChangeArrowheads="1"/>
          </p:cNvSpPr>
          <p:nvPr>
            <p:ph idx="1"/>
          </p:nvPr>
        </p:nvSpPr>
        <p:spPr/>
        <p:txBody>
          <a:bodyPr/>
          <a:lstStyle/>
          <a:p>
            <a:r>
              <a:rPr lang="en-US"/>
              <a:t>Electric Bills- Page 115 #76</a:t>
            </a:r>
          </a:p>
          <a:p>
            <a:pPr lvl="1"/>
            <a:r>
              <a:rPr lang="en-US"/>
              <a:t>Your electric bill states that you used 970 kilowatt-hours of energy in September.</a:t>
            </a:r>
          </a:p>
          <a:p>
            <a:pPr lvl="2"/>
            <a:r>
              <a:rPr lang="en-US"/>
              <a:t>Determine your total electrical energy use, in Joules.</a:t>
            </a:r>
          </a:p>
          <a:p>
            <a:pPr lvl="2"/>
            <a:r>
              <a:rPr lang="en-US"/>
              <a:t>Determine your average power use, in watts.</a:t>
            </a:r>
          </a:p>
          <a:p>
            <a:pPr lvl="2"/>
            <a:r>
              <a:rPr lang="en-US"/>
              <a:t>Assuming the power company generated the energy by burning oil, calculate the amount of oil needed to provide the energy shown on your bill.  Give your answers both liters and gallons.  (Hint: burning 1 liter of oil releases 12 million joules of energy.)</a:t>
            </a:r>
          </a:p>
          <a:p>
            <a:endParaRPr lang="en-US"/>
          </a:p>
          <a:p>
            <a:pPr>
              <a:buFont typeface="Wingdings" pitchFamily="2" charset="2"/>
              <a:buNone/>
            </a:pPr>
            <a:endParaRPr lang="en-US"/>
          </a:p>
        </p:txBody>
      </p:sp>
      <p:sp>
        <p:nvSpPr>
          <p:cNvPr id="105474" name="Rectangle 2"/>
          <p:cNvSpPr>
            <a:spLocks noGrp="1" noChangeArrowheads="1"/>
          </p:cNvSpPr>
          <p:nvPr>
            <p:ph type="title"/>
          </p:nvPr>
        </p:nvSpPr>
        <p:spPr/>
        <p:txBody>
          <a:bodyPr/>
          <a:lstStyle/>
          <a:p>
            <a:r>
              <a:rPr lang="en-US"/>
              <a:t>Example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idx="1"/>
          </p:nvPr>
        </p:nvSpPr>
        <p:spPr/>
        <p:txBody>
          <a:bodyPr/>
          <a:lstStyle/>
          <a:p>
            <a:r>
              <a:rPr lang="en-US"/>
              <a:t>Traditionally measuring weight had 3 distinct sets of units</a:t>
            </a:r>
          </a:p>
          <a:p>
            <a:pPr lvl="1"/>
            <a:r>
              <a:rPr lang="en-US"/>
              <a:t>Troy- jewelers</a:t>
            </a:r>
          </a:p>
          <a:p>
            <a:pPr lvl="1"/>
            <a:r>
              <a:rPr lang="en-US"/>
              <a:t>Apothecary – pharmacists</a:t>
            </a:r>
          </a:p>
          <a:p>
            <a:pPr lvl="1"/>
            <a:r>
              <a:rPr lang="en-US"/>
              <a:t>Avoirdupois – most other commerce</a:t>
            </a:r>
          </a:p>
          <a:p>
            <a:r>
              <a:rPr lang="en-US"/>
              <a:t>Avoirdupois is the only one that is still commonly used</a:t>
            </a:r>
          </a:p>
        </p:txBody>
      </p:sp>
      <p:sp>
        <p:nvSpPr>
          <p:cNvPr id="63490" name="Rectangle 2"/>
          <p:cNvSpPr>
            <a:spLocks noGrp="1" noChangeArrowheads="1"/>
          </p:cNvSpPr>
          <p:nvPr>
            <p:ph type="title"/>
          </p:nvPr>
        </p:nvSpPr>
        <p:spPr/>
        <p:txBody>
          <a:bodyPr/>
          <a:lstStyle/>
          <a:p>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3"/>
          <p:cNvSpPr>
            <a:spLocks noGrp="1" noChangeArrowheads="1"/>
          </p:cNvSpPr>
          <p:nvPr>
            <p:ph idx="1"/>
          </p:nvPr>
        </p:nvSpPr>
        <p:spPr/>
        <p:txBody>
          <a:bodyPr/>
          <a:lstStyle/>
          <a:p>
            <a:r>
              <a:rPr lang="en-US"/>
              <a:t>Hair Dryer Cost</a:t>
            </a:r>
          </a:p>
          <a:p>
            <a:pPr lvl="1"/>
            <a:r>
              <a:rPr lang="en-US"/>
              <a:t>You have an 1800-watt hair dryer, which you use for an average of 10 minutes per day.  Your utility company charges 9 cents per kilowatt-hour of energy.  How much does it cost to run the hair dryer each day?  Each year?</a:t>
            </a:r>
          </a:p>
          <a:p>
            <a:pPr>
              <a:buFont typeface="Wingdings" pitchFamily="2" charset="2"/>
              <a:buNone/>
            </a:pPr>
            <a:endParaRPr lang="en-US"/>
          </a:p>
        </p:txBody>
      </p:sp>
      <p:sp>
        <p:nvSpPr>
          <p:cNvPr id="107522" name="Rectangle 2"/>
          <p:cNvSpPr>
            <a:spLocks noGrp="1" noChangeArrowheads="1"/>
          </p:cNvSpPr>
          <p:nvPr>
            <p:ph type="title"/>
          </p:nvPr>
        </p:nvSpPr>
        <p:spPr/>
        <p:txBody>
          <a:bodyPr/>
          <a:lstStyle/>
          <a:p>
            <a:r>
              <a:rPr lang="en-US"/>
              <a:t>Example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idx="1"/>
          </p:nvPr>
        </p:nvSpPr>
        <p:spPr/>
        <p:txBody>
          <a:bodyPr/>
          <a:lstStyle/>
          <a:p>
            <a:r>
              <a:rPr lang="en-US"/>
              <a:t>Page 101-102- Tables 2.1, 2.2 and 2.3</a:t>
            </a:r>
          </a:p>
          <a:p>
            <a:pPr>
              <a:buFont typeface="Wingdings" pitchFamily="2" charset="2"/>
              <a:buNone/>
            </a:pPr>
            <a:endParaRPr lang="en-US"/>
          </a:p>
          <a:p>
            <a:r>
              <a:rPr lang="en-US"/>
              <a:t>Notice that liquid and dry measure units have the same names but are different sizes.</a:t>
            </a:r>
          </a:p>
        </p:txBody>
      </p:sp>
      <p:sp>
        <p:nvSpPr>
          <p:cNvPr id="64514" name="Rectangle 2"/>
          <p:cNvSpPr>
            <a:spLocks noGrp="1" noChangeArrowheads="1"/>
          </p:cNvSpPr>
          <p:nvPr>
            <p:ph type="title"/>
          </p:nvPr>
        </p:nvSpPr>
        <p:spPr/>
        <p:txBody>
          <a:bodyPr/>
          <a:lstStyle/>
          <a:p>
            <a:r>
              <a:rPr lang="en-US"/>
              <a:t>Conversion Tables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idx="1"/>
          </p:nvPr>
        </p:nvSpPr>
        <p:spPr/>
        <p:txBody>
          <a:bodyPr/>
          <a:lstStyle/>
          <a:p>
            <a:pPr marL="571500" indent="-571500"/>
            <a:r>
              <a:rPr lang="en-US"/>
              <a:t>How many ounces is 115 pounds?</a:t>
            </a:r>
          </a:p>
          <a:p>
            <a:pPr marL="571500" indent="-571500"/>
            <a:endParaRPr lang="en-US"/>
          </a:p>
          <a:p>
            <a:pPr marL="571500" indent="-571500"/>
            <a:endParaRPr lang="en-US"/>
          </a:p>
          <a:p>
            <a:pPr marL="571500" indent="-571500">
              <a:buFont typeface="Wingdings" pitchFamily="2" charset="2"/>
              <a:buNone/>
            </a:pPr>
            <a:endParaRPr lang="en-US"/>
          </a:p>
          <a:p>
            <a:pPr marL="571500" indent="-571500"/>
            <a:r>
              <a:rPr lang="en-US"/>
              <a:t>How many tons is 115 pounds?</a:t>
            </a:r>
          </a:p>
        </p:txBody>
      </p:sp>
      <p:sp>
        <p:nvSpPr>
          <p:cNvPr id="65538" name="Rectangle 2"/>
          <p:cNvSpPr>
            <a:spLocks noGrp="1" noChangeArrowheads="1"/>
          </p:cNvSpPr>
          <p:nvPr>
            <p:ph type="title"/>
          </p:nvPr>
        </p:nvSpPr>
        <p:spPr/>
        <p:txBody>
          <a:bodyPr/>
          <a:lstStyle/>
          <a:p>
            <a:r>
              <a:rPr lang="en-US"/>
              <a:t>Converting in USCS units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3"/>
          <p:cNvSpPr>
            <a:spLocks noGrp="1" noChangeArrowheads="1"/>
          </p:cNvSpPr>
          <p:nvPr>
            <p:ph idx="1"/>
          </p:nvPr>
        </p:nvSpPr>
        <p:spPr/>
        <p:txBody>
          <a:bodyPr/>
          <a:lstStyle/>
          <a:p>
            <a:pPr marL="571500" indent="-571500"/>
            <a:r>
              <a:rPr lang="en-US"/>
              <a:t>A boat is moving at 30 knots (nautical miles per hour).  What is the speed in miles per hour?</a:t>
            </a:r>
          </a:p>
          <a:p>
            <a:pPr marL="571500" indent="-571500"/>
            <a:endParaRPr lang="en-US"/>
          </a:p>
          <a:p>
            <a:pPr marL="571500" indent="-571500"/>
            <a:endParaRPr lang="en-US"/>
          </a:p>
          <a:p>
            <a:pPr marL="571500" indent="-571500"/>
            <a:r>
              <a:rPr lang="en-US"/>
              <a:t>Most soda cans contain 12 fluid ounces.  How many cubic inches do they contain?</a:t>
            </a:r>
          </a:p>
        </p:txBody>
      </p:sp>
      <p:sp>
        <p:nvSpPr>
          <p:cNvPr id="67586" name="Rectangle 2"/>
          <p:cNvSpPr>
            <a:spLocks noGrp="1" noChangeArrowheads="1"/>
          </p:cNvSpPr>
          <p:nvPr>
            <p:ph type="title"/>
          </p:nvPr>
        </p:nvSpPr>
        <p:spPr/>
        <p:txBody>
          <a:bodyPr/>
          <a:lstStyle/>
          <a:p>
            <a:r>
              <a:rPr lang="en-US"/>
              <a:t>Converting in USCS Units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idx="1"/>
          </p:nvPr>
        </p:nvSpPr>
        <p:spPr/>
        <p:txBody>
          <a:bodyPr/>
          <a:lstStyle/>
          <a:p>
            <a:pPr marL="571500" indent="-571500"/>
            <a:r>
              <a:rPr lang="en-US"/>
              <a:t>A small city produces 500,000 cubic feet of garbage per week.  </a:t>
            </a:r>
          </a:p>
          <a:p>
            <a:pPr marL="571500" indent="-571500">
              <a:buFont typeface="Wingdings" pitchFamily="2" charset="2"/>
              <a:buNone/>
            </a:pPr>
            <a:r>
              <a:rPr lang="en-US"/>
              <a:t>	If all of this garbage were stacked neatly (in a nice vertical pile) on a 100-yard by 60 yard football field, how high would the pile be in feet?</a:t>
            </a:r>
          </a:p>
        </p:txBody>
      </p:sp>
      <p:sp>
        <p:nvSpPr>
          <p:cNvPr id="69634" name="Rectangle 2"/>
          <p:cNvSpPr>
            <a:spLocks noGrp="1" noChangeArrowheads="1"/>
          </p:cNvSpPr>
          <p:nvPr>
            <p:ph type="title"/>
          </p:nvPr>
        </p:nvSpPr>
        <p:spPr/>
        <p:txBody>
          <a:bodyPr/>
          <a:lstStyle/>
          <a:p>
            <a:r>
              <a:rPr lang="en-US"/>
              <a:t>Converting in USCS Units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Grp="1" noChangeArrowheads="1"/>
          </p:cNvSpPr>
          <p:nvPr>
            <p:ph idx="1"/>
          </p:nvPr>
        </p:nvSpPr>
        <p:spPr/>
        <p:txBody>
          <a:bodyPr/>
          <a:lstStyle/>
          <a:p>
            <a:r>
              <a:rPr lang="en-US"/>
              <a:t>10</a:t>
            </a:r>
            <a:r>
              <a:rPr lang="en-US" baseline="30000"/>
              <a:t>3</a:t>
            </a:r>
            <a:r>
              <a:rPr lang="en-US"/>
              <a:t> = 10 x 10 x 10 = 1,000</a:t>
            </a:r>
          </a:p>
          <a:p>
            <a:pPr>
              <a:buFont typeface="Wingdings" pitchFamily="2" charset="2"/>
              <a:buNone/>
            </a:pPr>
            <a:endParaRPr lang="en-US"/>
          </a:p>
          <a:p>
            <a:r>
              <a:rPr lang="en-US"/>
              <a:t>10</a:t>
            </a:r>
            <a:r>
              <a:rPr lang="en-US" baseline="30000">
                <a:latin typeface="Arial"/>
              </a:rPr>
              <a:t>–</a:t>
            </a:r>
            <a:r>
              <a:rPr lang="en-US" baseline="30000"/>
              <a:t>3</a:t>
            </a:r>
            <a:r>
              <a:rPr lang="en-US"/>
              <a:t> = 	</a:t>
            </a:r>
            <a:r>
              <a:rPr lang="en-US" u="sng"/>
              <a:t>	1	  </a:t>
            </a:r>
            <a:r>
              <a:rPr lang="en-US"/>
              <a:t>  = .001</a:t>
            </a:r>
          </a:p>
          <a:p>
            <a:pPr>
              <a:buFont typeface="Wingdings" pitchFamily="2" charset="2"/>
              <a:buNone/>
            </a:pPr>
            <a:r>
              <a:rPr lang="en-US"/>
              <a:t>			10 x 10 x 10 </a:t>
            </a:r>
          </a:p>
        </p:txBody>
      </p:sp>
      <p:sp>
        <p:nvSpPr>
          <p:cNvPr id="71682" name="Rectangle 2"/>
          <p:cNvSpPr>
            <a:spLocks noGrp="1" noChangeArrowheads="1"/>
          </p:cNvSpPr>
          <p:nvPr>
            <p:ph type="title"/>
          </p:nvPr>
        </p:nvSpPr>
        <p:spPr/>
        <p:txBody>
          <a:bodyPr/>
          <a:lstStyle/>
          <a:p>
            <a:r>
              <a:rPr lang="en-US"/>
              <a:t>Powers of 10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3"/>
          <p:cNvSpPr>
            <a:spLocks noGrp="1" noChangeArrowheads="1"/>
          </p:cNvSpPr>
          <p:nvPr>
            <p:ph idx="1"/>
          </p:nvPr>
        </p:nvSpPr>
        <p:spPr/>
        <p:txBody>
          <a:bodyPr/>
          <a:lstStyle/>
          <a:p>
            <a:pPr>
              <a:lnSpc>
                <a:spcPct val="90000"/>
              </a:lnSpc>
            </a:pPr>
            <a:r>
              <a:rPr lang="en-US"/>
              <a:t>Positive exponent- the number of zeros after the 1</a:t>
            </a:r>
          </a:p>
          <a:p>
            <a:pPr lvl="2">
              <a:lnSpc>
                <a:spcPct val="90000"/>
              </a:lnSpc>
            </a:pPr>
            <a:r>
              <a:rPr lang="en-US"/>
              <a:t>10</a:t>
            </a:r>
            <a:r>
              <a:rPr lang="en-US" baseline="30000"/>
              <a:t>0</a:t>
            </a:r>
            <a:r>
              <a:rPr lang="en-US"/>
              <a:t> = 1</a:t>
            </a:r>
          </a:p>
          <a:p>
            <a:pPr lvl="2">
              <a:lnSpc>
                <a:spcPct val="90000"/>
              </a:lnSpc>
            </a:pPr>
            <a:r>
              <a:rPr lang="en-US"/>
              <a:t>10</a:t>
            </a:r>
            <a:r>
              <a:rPr lang="en-US" baseline="30000"/>
              <a:t>2</a:t>
            </a:r>
            <a:r>
              <a:rPr lang="en-US"/>
              <a:t> = 100</a:t>
            </a:r>
          </a:p>
          <a:p>
            <a:pPr lvl="2">
              <a:lnSpc>
                <a:spcPct val="90000"/>
              </a:lnSpc>
            </a:pPr>
            <a:r>
              <a:rPr lang="en-US"/>
              <a:t>10</a:t>
            </a:r>
            <a:r>
              <a:rPr lang="en-US" baseline="30000"/>
              <a:t>15</a:t>
            </a:r>
            <a:r>
              <a:rPr lang="en-US"/>
              <a:t> = 1 followed by 15 0’s</a:t>
            </a:r>
          </a:p>
          <a:p>
            <a:pPr>
              <a:lnSpc>
                <a:spcPct val="90000"/>
              </a:lnSpc>
            </a:pPr>
            <a:r>
              <a:rPr lang="en-US"/>
              <a:t>Negative exponent- the number of values to the right of the decimal</a:t>
            </a:r>
          </a:p>
          <a:p>
            <a:pPr lvl="2">
              <a:lnSpc>
                <a:spcPct val="90000"/>
              </a:lnSpc>
            </a:pPr>
            <a:r>
              <a:rPr lang="en-US"/>
              <a:t>10</a:t>
            </a:r>
            <a:r>
              <a:rPr lang="en-US" baseline="30000"/>
              <a:t>-1</a:t>
            </a:r>
            <a:r>
              <a:rPr lang="en-US"/>
              <a:t> = .1</a:t>
            </a:r>
          </a:p>
          <a:p>
            <a:pPr lvl="2">
              <a:lnSpc>
                <a:spcPct val="90000"/>
              </a:lnSpc>
            </a:pPr>
            <a:r>
              <a:rPr lang="en-US"/>
              <a:t>10</a:t>
            </a:r>
            <a:r>
              <a:rPr lang="en-US" baseline="30000"/>
              <a:t>-2</a:t>
            </a:r>
            <a:r>
              <a:rPr lang="en-US"/>
              <a:t> = .01</a:t>
            </a:r>
          </a:p>
          <a:p>
            <a:pPr lvl="2">
              <a:lnSpc>
                <a:spcPct val="90000"/>
              </a:lnSpc>
            </a:pPr>
            <a:r>
              <a:rPr lang="en-US"/>
              <a:t>10</a:t>
            </a:r>
            <a:r>
              <a:rPr lang="en-US" baseline="30000"/>
              <a:t>-15</a:t>
            </a:r>
            <a:r>
              <a:rPr lang="en-US"/>
              <a:t> = the decimal followed by 14 zeros and then a 1</a:t>
            </a:r>
          </a:p>
        </p:txBody>
      </p:sp>
      <p:sp>
        <p:nvSpPr>
          <p:cNvPr id="72706" name="Rectangle 2"/>
          <p:cNvSpPr>
            <a:spLocks noGrp="1" noChangeArrowheads="1"/>
          </p:cNvSpPr>
          <p:nvPr>
            <p:ph type="title"/>
          </p:nvPr>
        </p:nvSpPr>
        <p:spPr/>
        <p:txBody>
          <a:bodyPr>
            <a:normAutofit fontScale="90000"/>
          </a:bodyPr>
          <a:lstStyle/>
          <a:p>
            <a:r>
              <a:rPr lang="en-US"/>
              <a:t>Powers of 10 </a:t>
            </a:r>
            <a:br>
              <a:rPr lang="en-US"/>
            </a:br>
            <a:r>
              <a:rPr lang="en-US"/>
              <a:t>Working with Exponents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TotalTime>
  <Words>1644</Words>
  <Application>Microsoft Office PowerPoint</Application>
  <PresentationFormat>On-screen Show (4:3)</PresentationFormat>
  <Paragraphs>280</Paragraphs>
  <Slides>30</Slides>
  <Notes>18</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Concourse</vt:lpstr>
      <vt:lpstr>2B</vt:lpstr>
      <vt:lpstr>US Customary System </vt:lpstr>
      <vt:lpstr>Slide 3</vt:lpstr>
      <vt:lpstr>Conversion Tables</vt:lpstr>
      <vt:lpstr>Converting in USCS units</vt:lpstr>
      <vt:lpstr>Converting in USCS Units</vt:lpstr>
      <vt:lpstr>Converting in USCS Units</vt:lpstr>
      <vt:lpstr>Powers of 10</vt:lpstr>
      <vt:lpstr>Powers of 10  Working with Exponents</vt:lpstr>
      <vt:lpstr>Powers of 10  Multiplying and Dividing</vt:lpstr>
      <vt:lpstr>Powers of 10  More Exponents </vt:lpstr>
      <vt:lpstr>Powers of 10 Adding and Subtracting</vt:lpstr>
      <vt:lpstr>The International  Metric System</vt:lpstr>
      <vt:lpstr>Table 2.5</vt:lpstr>
      <vt:lpstr>The Metric System</vt:lpstr>
      <vt:lpstr>Examples</vt:lpstr>
      <vt:lpstr>Examples</vt:lpstr>
      <vt:lpstr>Metric-USCS Conversions</vt:lpstr>
      <vt:lpstr>Metric-USCS Conversions</vt:lpstr>
      <vt:lpstr>Temperature</vt:lpstr>
      <vt:lpstr>Temperature Conversions</vt:lpstr>
      <vt:lpstr>Examples</vt:lpstr>
      <vt:lpstr>Examples</vt:lpstr>
      <vt:lpstr>Units of energy and power</vt:lpstr>
      <vt:lpstr>Example</vt:lpstr>
      <vt:lpstr>Example</vt:lpstr>
      <vt:lpstr>Gems and Gold Jewelry</vt:lpstr>
      <vt:lpstr> Gems and Gold Examples </vt:lpstr>
      <vt:lpstr>Example</vt:lpstr>
      <vt:lpstr>Example</vt:lpstr>
    </vt:vector>
  </TitlesOfParts>
  <Company>Chandler-Gilbert Community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2B</dc:title>
  <dc:creator>beery</dc:creator>
  <cp:lastModifiedBy>beery</cp:lastModifiedBy>
  <cp:revision>1</cp:revision>
  <dcterms:created xsi:type="dcterms:W3CDTF">2008-09-02T23:48:46Z</dcterms:created>
  <dcterms:modified xsi:type="dcterms:W3CDTF">2008-09-02T23:50:44Z</dcterms:modified>
</cp:coreProperties>
</file>